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5"/>
    <p:sldMasterId id="214748367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y="5143500" cx="9144000"/>
  <p:notesSz cx="6858000" cy="9144000"/>
  <p:embeddedFontLst>
    <p:embeddedFont>
      <p:font typeface="Economica"/>
      <p:regular r:id="rId18"/>
      <p:bold r:id="rId19"/>
      <p:italic r:id="rId20"/>
      <p:boldItalic r:id="rId21"/>
    </p:embeddedFont>
    <p:embeddedFont>
      <p:font typeface="Open Sans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AC21148-4255-4F54-BE0F-748718AC2667}">
  <a:tblStyle styleId="{0AC21148-4255-4F54-BE0F-748718AC266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Economica-italic.fntdata"/><Relationship Id="rId22" Type="http://schemas.openxmlformats.org/officeDocument/2006/relationships/font" Target="fonts/OpenSans-regular.fntdata"/><Relationship Id="rId21" Type="http://schemas.openxmlformats.org/officeDocument/2006/relationships/font" Target="fonts/Economica-boldItalic.fntdata"/><Relationship Id="rId24" Type="http://schemas.openxmlformats.org/officeDocument/2006/relationships/font" Target="fonts/OpenSans-italic.fntdata"/><Relationship Id="rId23" Type="http://schemas.openxmlformats.org/officeDocument/2006/relationships/font" Target="fonts/OpenSans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5" Type="http://schemas.openxmlformats.org/officeDocument/2006/relationships/font" Target="fonts/OpenSans-boldItalic.fnt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font" Target="fonts/Economica-bold.fntdata"/><Relationship Id="rId18" Type="http://schemas.openxmlformats.org/officeDocument/2006/relationships/font" Target="fonts/Economica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d7098493a3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d7098493a3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d7098493a3_0_3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d7098493a3_0_3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d7098493a3_0_1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d7098493a3_0_1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d7098493a3_0_3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d7098493a3_0_3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d76fe8298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d76fe8298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d7098493a3_0_3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d7098493a3_0_3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d75d9ad0a4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d75d9ad0a4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d7098493a3_0_3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d7098493a3_0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d75d9ad0a4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d75d9ad0a4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d75d9ad0a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d75d9ad0a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6" name="Google Shape;56;p14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7" name="Google Shape;57;p14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2" name="Google Shape;62;p15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3" name="Google Shape;63;p15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3" name="Google Shape;73;p17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4" name="Google Shape;7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8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1" name="Google Shape;81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20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85" name="Google Shape;85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8" name="Google Shape;88;p2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9" name="Google Shape;89;p21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90" name="Google Shape;90;p21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91" name="Google Shape;91;p2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2" name="Google Shape;92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2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95" name="Google Shape;95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3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3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9" name="Google Shape;99;p23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00" name="Google Shape;100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drive.google.com/file/d/1yH-oRm5NfPjfm_LVCOMkyw2irPuGaYom/view" TargetMode="External"/><Relationship Id="rId4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drive.google.com/file/d/1Fz8SQWVPXFtGnW_fLRqRNKxyZbPRufdj/view" TargetMode="External"/><Relationship Id="rId4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5"/>
          <p:cNvSpPr txBox="1"/>
          <p:nvPr>
            <p:ph type="ctrTitle"/>
          </p:nvPr>
        </p:nvSpPr>
        <p:spPr>
          <a:xfrm>
            <a:off x="331050" y="1023125"/>
            <a:ext cx="8481900" cy="196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6190"/>
              <a:buFont typeface="Arial"/>
              <a:buNone/>
            </a:pPr>
            <a:r>
              <a:rPr lang="en" sz="4200">
                <a:latin typeface="Economica"/>
                <a:ea typeface="Economica"/>
                <a:cs typeface="Economica"/>
                <a:sym typeface="Economica"/>
              </a:rPr>
              <a:t>Project Ragnarok: </a:t>
            </a:r>
            <a:endParaRPr sz="4200">
              <a:latin typeface="Economica"/>
              <a:ea typeface="Economica"/>
              <a:cs typeface="Economica"/>
              <a:sym typeface="Economic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latin typeface="Economica"/>
                <a:ea typeface="Economica"/>
                <a:cs typeface="Economica"/>
                <a:sym typeface="Economica"/>
              </a:rPr>
              <a:t>Post-Quantum Cybersecurity with Lightning data</a:t>
            </a:r>
            <a:br>
              <a:rPr lang="en"/>
            </a:br>
            <a:r>
              <a:rPr lang="en" sz="4200">
                <a:latin typeface="Economica"/>
                <a:ea typeface="Economica"/>
                <a:cs typeface="Economica"/>
                <a:sym typeface="Economica"/>
              </a:rPr>
              <a:t>Milestone </a:t>
            </a:r>
            <a:r>
              <a:rPr lang="en"/>
              <a:t>3 </a:t>
            </a:r>
            <a:r>
              <a:rPr lang="en" sz="4200">
                <a:latin typeface="Economica"/>
                <a:ea typeface="Economica"/>
                <a:cs typeface="Economica"/>
                <a:sym typeface="Economica"/>
              </a:rPr>
              <a:t>Presentation</a:t>
            </a:r>
            <a:endParaRPr sz="4200"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108" name="Google Shape;108;p25"/>
          <p:cNvSpPr txBox="1"/>
          <p:nvPr/>
        </p:nvSpPr>
        <p:spPr>
          <a:xfrm>
            <a:off x="2567275" y="2983925"/>
            <a:ext cx="3847200" cy="129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Team Members: Joanna Zhang, Gianni Bubb, </a:t>
            </a:r>
            <a:endParaRPr sz="18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Aidan Nelappana</a:t>
            </a:r>
            <a:endParaRPr sz="18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Faculty Advisor and Client: Dr. Bhattacharyya </a:t>
            </a:r>
            <a:endParaRPr sz="18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Dr. Amitabh Nag</a:t>
            </a:r>
            <a:endParaRPr sz="1800">
              <a:latin typeface="Economica"/>
              <a:ea typeface="Economica"/>
              <a:cs typeface="Economica"/>
              <a:sym typeface="Economic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4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 for your attention.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Task: Complete backend integration</a:t>
            </a:r>
            <a:endParaRPr/>
          </a:p>
        </p:txBody>
      </p:sp>
      <p:sp>
        <p:nvSpPr>
          <p:cNvPr id="114" name="Google Shape;114;p26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</a:pPr>
            <a:r>
              <a:rPr lang="en"/>
              <a:t>We have implemented basic backend integration with our python api and are laying the foundation for integration with the NIST </a:t>
            </a:r>
            <a:r>
              <a:rPr lang="en"/>
              <a:t>800-90B</a:t>
            </a:r>
            <a:r>
              <a:rPr lang="en"/>
              <a:t> and open quantum safe libraries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Task: </a:t>
            </a:r>
            <a:r>
              <a:rPr lang="en"/>
              <a:t>Complete</a:t>
            </a:r>
            <a:r>
              <a:rPr lang="en"/>
              <a:t> the NIST 800-90B wrapper</a:t>
            </a:r>
            <a:endParaRPr/>
          </a:p>
        </p:txBody>
      </p:sp>
      <p:sp>
        <p:nvSpPr>
          <p:cNvPr id="120" name="Google Shape;120;p27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marR="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/>
              <a:t>Completed</a:t>
            </a:r>
            <a:r>
              <a:rPr lang="en"/>
              <a:t> the ru</a:t>
            </a:r>
            <a:r>
              <a:rPr lang="en"/>
              <a:t>st wrappers for the nist 800-90B entropy testing suite </a:t>
            </a:r>
            <a:endParaRPr/>
          </a:p>
          <a:p>
            <a:pPr indent="-3429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/>
              <a:t>Still needs to be published to cargo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8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Wrapper Demo</a:t>
            </a:r>
            <a:endParaRPr/>
          </a:p>
        </p:txBody>
      </p:sp>
      <p:pic>
        <p:nvPicPr>
          <p:cNvPr id="126" name="Google Shape;126;p28" title="Screen Recording 2026-04-20 at 9.46.46 AM.mov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31275" y="1147225"/>
            <a:ext cx="5881461" cy="3691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9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Task: Implement API &amp; routing</a:t>
            </a:r>
            <a:endParaRPr/>
          </a:p>
        </p:txBody>
      </p:sp>
      <p:sp>
        <p:nvSpPr>
          <p:cNvPr id="132" name="Google Shape;132;p29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</a:pPr>
            <a:r>
              <a:rPr lang="en"/>
              <a:t>Completed integration with Rust server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/>
              <a:t>Requests return successfully in JSON format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0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Python API Wrapper Demo</a:t>
            </a:r>
            <a:endParaRPr/>
          </a:p>
        </p:txBody>
      </p:sp>
      <p:pic>
        <p:nvPicPr>
          <p:cNvPr id="138" name="Google Shape;138;p30" title="api demo test 1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90688" y="1147225"/>
            <a:ext cx="6562622" cy="369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Task: Strengthen security controls</a:t>
            </a:r>
            <a:endParaRPr/>
          </a:p>
        </p:txBody>
      </p:sp>
      <p:sp>
        <p:nvSpPr>
          <p:cNvPr id="144" name="Google Shape;144;p31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marR="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/>
              <a:t>B</a:t>
            </a:r>
            <a:r>
              <a:rPr lang="en"/>
              <a:t>uilding the frontend authentication layer for an API</a:t>
            </a:r>
            <a:endParaRPr/>
          </a:p>
          <a:p>
            <a:pPr indent="-3429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/>
              <a:t>Implement hybrid PQ data encryption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2"/>
          <p:cNvSpPr txBox="1"/>
          <p:nvPr>
            <p:ph type="title"/>
          </p:nvPr>
        </p:nvSpPr>
        <p:spPr>
          <a:xfrm>
            <a:off x="311700" y="183600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latin typeface="Economica"/>
                <a:ea typeface="Economica"/>
                <a:cs typeface="Economica"/>
                <a:sym typeface="Economica"/>
              </a:rPr>
              <a:t>Milestone 3 Matrix</a:t>
            </a:r>
            <a:endParaRPr sz="4200"/>
          </a:p>
        </p:txBody>
      </p:sp>
      <p:graphicFrame>
        <p:nvGraphicFramePr>
          <p:cNvPr id="150" name="Google Shape;150;p32"/>
          <p:cNvGraphicFramePr/>
          <p:nvPr/>
        </p:nvGraphicFramePr>
        <p:xfrm>
          <a:off x="311700" y="10148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{0AC21148-4255-4F54-BE0F-748718AC2667}</a:tableStyleId>
              </a:tblPr>
              <a:tblGrid>
                <a:gridCol w="2053200"/>
                <a:gridCol w="1206550"/>
                <a:gridCol w="1097375"/>
                <a:gridCol w="947075"/>
                <a:gridCol w="832875"/>
                <a:gridCol w="2383575"/>
              </a:tblGrid>
              <a:tr h="3632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Task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Completion %</a:t>
                      </a:r>
                      <a:endParaRPr b="1"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Aidan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Gianni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Joanna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To Do</a:t>
                      </a:r>
                      <a:endParaRPr b="1"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1.Complete data fetchers 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40%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40%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0%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0%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Integrate the data fetchers into the API and the database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4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2.Entropy testing wrappers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98%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98%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0%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0%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Publish to cargo and integrate with server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54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3.Finalize API &amp; routing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90%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30%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50%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0%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More testing and features as necessary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5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4.Strengthen security controls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40%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0%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0%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40%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Continue with frontend integration 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3"/>
          <p:cNvSpPr txBox="1"/>
          <p:nvPr>
            <p:ph type="title"/>
          </p:nvPr>
        </p:nvSpPr>
        <p:spPr>
          <a:xfrm>
            <a:off x="311700" y="7567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Milestone 4 Tasks Matrix</a:t>
            </a:r>
            <a:endParaRPr/>
          </a:p>
        </p:txBody>
      </p:sp>
      <p:graphicFrame>
        <p:nvGraphicFramePr>
          <p:cNvPr id="156" name="Google Shape;156;p33"/>
          <p:cNvGraphicFramePr/>
          <p:nvPr/>
        </p:nvGraphicFramePr>
        <p:xfrm>
          <a:off x="311700" y="752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{0AC21148-4255-4F54-BE0F-748718AC2667}</a:tableStyleId>
              </a:tblPr>
              <a:tblGrid>
                <a:gridCol w="1495525"/>
                <a:gridCol w="2320900"/>
                <a:gridCol w="2307625"/>
                <a:gridCol w="2560550"/>
              </a:tblGrid>
              <a:tr h="321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Task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Aidan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Gianni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Joanna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4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 Test Rust Server on Raspberry Pi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Will assist with any debugging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Lead testing on Raspberry Pi and ensure features work as expected.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Will assist with any debugging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4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 Data fetchers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Build and rollout fully integrated high entropy data fetchers and test min entropy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Support with API integration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Support with Server integration and security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4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3. Entropy analysis and maximization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Will gather 10^6 data points per data set and run NIST </a:t>
                      </a: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800-90B</a:t>
                      </a: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entropy testing suite 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Support with API integration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Support with server integration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4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4. Gather high entropy data sets with over 10^6 samples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Construct and deploy the data fetchers 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Assist wherever needed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Assist wherever needed</a:t>
                      </a: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>
                    <a:lnL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63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