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5143500" cx="9144000"/>
  <p:notesSz cx="6858000" cy="9144000"/>
  <p:embeddedFontLst>
    <p:embeddedFont>
      <p:font typeface="Economica"/>
      <p:regular r:id="rId18"/>
      <p:bold r:id="rId19"/>
      <p:italic r:id="rId20"/>
      <p:boldItalic r:id="rId21"/>
    </p:embeddedFont>
    <p:embeddedFont>
      <p:font typeface="Open Sans"/>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22ABE70-17C4-40A6-94A0-A1D5331DFC67}">
  <a:tblStyle styleId="{822ABE70-17C4-40A6-94A0-A1D5331DFC67}" styleName="Table_0">
    <a:wholeTbl>
      <a:tcTxStyle>
        <a:font>
          <a:latin typeface="Arial"/>
          <a:ea typeface="Arial"/>
          <a:cs typeface="Arial"/>
        </a:font>
        <a:srgbClr val="000000"/>
      </a:tcTxStyle>
      <a:tcStyle>
        <a:tcBdr>
          <a:left>
            <a:ln cap="flat" cmpd="sng" w="6350">
              <a:solidFill>
                <a:srgbClr val="000000"/>
              </a:solidFill>
              <a:prstDash val="solid"/>
              <a:round/>
              <a:headEnd len="sm" w="sm" type="none"/>
              <a:tailEnd len="sm" w="sm" type="none"/>
            </a:ln>
          </a:left>
          <a:right>
            <a:ln cap="flat" cmpd="sng" w="6350">
              <a:solidFill>
                <a:srgbClr val="000000"/>
              </a:solidFill>
              <a:prstDash val="solid"/>
              <a:round/>
              <a:headEnd len="sm" w="sm" type="none"/>
              <a:tailEnd len="sm" w="sm" type="none"/>
            </a:ln>
          </a:right>
          <a:top>
            <a:ln cap="flat" cmpd="sng" w="6350">
              <a:solidFill>
                <a:srgbClr val="000000"/>
              </a:solidFill>
              <a:prstDash val="solid"/>
              <a:round/>
              <a:headEnd len="sm" w="sm" type="none"/>
              <a:tailEnd len="sm" w="sm" type="none"/>
            </a:ln>
          </a:top>
          <a:bottom>
            <a:ln cap="flat" cmpd="sng" w="6350">
              <a:solidFill>
                <a:srgbClr val="000000"/>
              </a:solidFill>
              <a:prstDash val="solid"/>
              <a:round/>
              <a:headEnd len="sm" w="sm" type="none"/>
              <a:tailEnd len="sm" w="sm" type="none"/>
            </a:ln>
          </a:bottom>
          <a:insideH>
            <a:ln cap="flat" cmpd="sng" w="6350">
              <a:solidFill>
                <a:srgbClr val="000000"/>
              </a:solidFill>
              <a:prstDash val="solid"/>
              <a:round/>
              <a:headEnd len="sm" w="sm" type="none"/>
              <a:tailEnd len="sm" w="sm" type="none"/>
            </a:ln>
          </a:insideH>
          <a:insideV>
            <a:ln cap="flat" cmpd="sng" w="635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Economica-italic.fntdata"/><Relationship Id="rId22" Type="http://schemas.openxmlformats.org/officeDocument/2006/relationships/font" Target="fonts/OpenSans-regular.fntdata"/><Relationship Id="rId21" Type="http://schemas.openxmlformats.org/officeDocument/2006/relationships/font" Target="fonts/Economica-boldItalic.fntdata"/><Relationship Id="rId24" Type="http://schemas.openxmlformats.org/officeDocument/2006/relationships/font" Target="fonts/OpenSans-italic.fntdata"/><Relationship Id="rId23" Type="http://schemas.openxmlformats.org/officeDocument/2006/relationships/font" Target="fonts/OpenSans-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5" Type="http://schemas.openxmlformats.org/officeDocument/2006/relationships/font" Target="fonts/OpenSans-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font" Target="fonts/Economica-bold.fntdata"/><Relationship Id="rId18" Type="http://schemas.openxmlformats.org/officeDocument/2006/relationships/font" Target="fonts/Economica-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d34e0e5f1b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3d34e0e5f1b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d34e0e5f1b_0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d34e0e5f1b_0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969fc82765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969fc82765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d34e0e5f1b_0_2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d34e0e5f1b_0_2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Due to complication and challenges with the original Project Thor, we were advised to rewrite project thor.</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d34e0e5f1b_0_2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d34e0e5f1b_0_2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Design Document being updated to </a:t>
            </a:r>
            <a:r>
              <a:rPr lang="en"/>
              <a:t>match</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d34e0e5f1b_0_2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d34e0e5f1b_0_2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d290d47ee4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d290d47ee4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d34e0e5f1b_0_1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d34e0e5f1b_0_1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d34e0e5f1b_0_2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d34e0e5f1b_0_2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this task, I focused on improving database security by implementing several key measures. I added proper authorization controls to ensure only the right users could access sensitive data, implemented input validation to prevent invalid or malicious data from entering the system, and enhanced error handling for safer and more reliable operation. Additionally, I worked to prevent SQL injection attacks, strengthening the system against one of the most common security threats.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d34e0e5f1b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3d34e0e5f1b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d34e0e5f1b_0_1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3d34e0e5f1b_0_1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drive.google.com/file/d/1PYMyWVM6TJReLXDV3J2PwYGHoWcRo5kE/view" TargetMode="Externa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331050" y="1023125"/>
            <a:ext cx="8481900" cy="19608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Clr>
                <a:schemeClr val="dk1"/>
              </a:buClr>
              <a:buSzPct val="26190"/>
              <a:buFont typeface="Arial"/>
              <a:buNone/>
            </a:pPr>
            <a:r>
              <a:rPr lang="en" sz="4200">
                <a:latin typeface="Economica"/>
                <a:ea typeface="Economica"/>
                <a:cs typeface="Economica"/>
                <a:sym typeface="Economica"/>
              </a:rPr>
              <a:t>Project Ragnarok: </a:t>
            </a:r>
            <a:endParaRPr sz="4200">
              <a:latin typeface="Economica"/>
              <a:ea typeface="Economica"/>
              <a:cs typeface="Economica"/>
              <a:sym typeface="Economica"/>
            </a:endParaRPr>
          </a:p>
          <a:p>
            <a:pPr indent="0" lvl="0" marL="0" rtl="0" algn="ctr">
              <a:spcBef>
                <a:spcPts val="0"/>
              </a:spcBef>
              <a:spcAft>
                <a:spcPts val="0"/>
              </a:spcAft>
              <a:buNone/>
            </a:pPr>
            <a:r>
              <a:rPr lang="en" sz="4200">
                <a:latin typeface="Economica"/>
                <a:ea typeface="Economica"/>
                <a:cs typeface="Economica"/>
                <a:sym typeface="Economica"/>
              </a:rPr>
              <a:t>Post-Quantum Cybersecurity with Lightning data</a:t>
            </a:r>
            <a:br>
              <a:rPr lang="en"/>
            </a:br>
            <a:r>
              <a:rPr lang="en" sz="4200">
                <a:latin typeface="Economica"/>
                <a:ea typeface="Economica"/>
                <a:cs typeface="Economica"/>
                <a:sym typeface="Economica"/>
              </a:rPr>
              <a:t>Milestone </a:t>
            </a:r>
            <a:r>
              <a:rPr lang="en"/>
              <a:t>2</a:t>
            </a:r>
            <a:r>
              <a:rPr lang="en" sz="4200">
                <a:latin typeface="Economica"/>
                <a:ea typeface="Economica"/>
                <a:cs typeface="Economica"/>
                <a:sym typeface="Economica"/>
              </a:rPr>
              <a:t> Presentation</a:t>
            </a:r>
            <a:endParaRPr sz="4200">
              <a:latin typeface="Economica"/>
              <a:ea typeface="Economica"/>
              <a:cs typeface="Economica"/>
              <a:sym typeface="Economica"/>
            </a:endParaRPr>
          </a:p>
        </p:txBody>
      </p:sp>
      <p:sp>
        <p:nvSpPr>
          <p:cNvPr id="63" name="Google Shape;63;p13"/>
          <p:cNvSpPr txBox="1"/>
          <p:nvPr/>
        </p:nvSpPr>
        <p:spPr>
          <a:xfrm>
            <a:off x="2567275" y="2983925"/>
            <a:ext cx="3847200" cy="12915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1800">
                <a:solidFill>
                  <a:srgbClr val="000000"/>
                </a:solidFill>
                <a:latin typeface="Economica"/>
                <a:ea typeface="Economica"/>
                <a:cs typeface="Economica"/>
                <a:sym typeface="Economica"/>
              </a:rPr>
              <a:t>Team Members: Joanna Zhang, Gianni Bubb, </a:t>
            </a:r>
            <a:endParaRPr sz="1800">
              <a:solidFill>
                <a:srgbClr val="000000"/>
              </a:solidFill>
              <a:latin typeface="Economica"/>
              <a:ea typeface="Economica"/>
              <a:cs typeface="Economica"/>
              <a:sym typeface="Economica"/>
            </a:endParaRPr>
          </a:p>
          <a:p>
            <a:pPr indent="0" lvl="0" marL="0" rtl="0" algn="ctr">
              <a:lnSpc>
                <a:spcPct val="115000"/>
              </a:lnSpc>
              <a:spcBef>
                <a:spcPts val="0"/>
              </a:spcBef>
              <a:spcAft>
                <a:spcPts val="0"/>
              </a:spcAft>
              <a:buNone/>
            </a:pPr>
            <a:r>
              <a:rPr lang="en" sz="1800">
                <a:solidFill>
                  <a:srgbClr val="000000"/>
                </a:solidFill>
                <a:latin typeface="Economica"/>
                <a:ea typeface="Economica"/>
                <a:cs typeface="Economica"/>
                <a:sym typeface="Economica"/>
              </a:rPr>
              <a:t>Aidan Nelappana</a:t>
            </a:r>
            <a:endParaRPr sz="1800">
              <a:solidFill>
                <a:srgbClr val="000000"/>
              </a:solidFill>
              <a:latin typeface="Economica"/>
              <a:ea typeface="Economica"/>
              <a:cs typeface="Economica"/>
              <a:sym typeface="Economica"/>
            </a:endParaRPr>
          </a:p>
          <a:p>
            <a:pPr indent="0" lvl="0" marL="0" rtl="0" algn="ctr">
              <a:lnSpc>
                <a:spcPct val="115000"/>
              </a:lnSpc>
              <a:spcBef>
                <a:spcPts val="0"/>
              </a:spcBef>
              <a:spcAft>
                <a:spcPts val="0"/>
              </a:spcAft>
              <a:buNone/>
            </a:pPr>
            <a:r>
              <a:rPr lang="en" sz="1800">
                <a:solidFill>
                  <a:srgbClr val="000000"/>
                </a:solidFill>
                <a:latin typeface="Economica"/>
                <a:ea typeface="Economica"/>
                <a:cs typeface="Economica"/>
                <a:sym typeface="Economica"/>
              </a:rPr>
              <a:t>Faculty Advisor and Client: Dr. Bhattacharyya </a:t>
            </a:r>
            <a:endParaRPr sz="1800">
              <a:solidFill>
                <a:srgbClr val="000000"/>
              </a:solidFill>
              <a:latin typeface="Economica"/>
              <a:ea typeface="Economica"/>
              <a:cs typeface="Economica"/>
              <a:sym typeface="Economica"/>
            </a:endParaRPr>
          </a:p>
          <a:p>
            <a:pPr indent="0" lvl="0" marL="0" rtl="0" algn="ctr">
              <a:lnSpc>
                <a:spcPct val="115000"/>
              </a:lnSpc>
              <a:spcBef>
                <a:spcPts val="0"/>
              </a:spcBef>
              <a:spcAft>
                <a:spcPts val="0"/>
              </a:spcAft>
              <a:buNone/>
            </a:pPr>
            <a:r>
              <a:rPr lang="en" sz="1800">
                <a:solidFill>
                  <a:schemeClr val="dk1"/>
                </a:solidFill>
                <a:latin typeface="Economica"/>
                <a:ea typeface="Economica"/>
                <a:cs typeface="Economica"/>
                <a:sym typeface="Economica"/>
              </a:rPr>
              <a:t>Dr. Amitabh Nag</a:t>
            </a:r>
            <a:endParaRPr sz="1800">
              <a:latin typeface="Economica"/>
              <a:ea typeface="Economica"/>
              <a:cs typeface="Economica"/>
              <a:sym typeface="Economic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311700" y="183600"/>
            <a:ext cx="8520600" cy="8313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200">
                <a:latin typeface="Economica"/>
                <a:ea typeface="Economica"/>
                <a:cs typeface="Economica"/>
                <a:sym typeface="Economica"/>
              </a:rPr>
              <a:t>Milestone 3 Tasks Matrix</a:t>
            </a:r>
            <a:endParaRPr sz="4200"/>
          </a:p>
        </p:txBody>
      </p:sp>
      <p:graphicFrame>
        <p:nvGraphicFramePr>
          <p:cNvPr id="117" name="Google Shape;117;p22"/>
          <p:cNvGraphicFramePr/>
          <p:nvPr/>
        </p:nvGraphicFramePr>
        <p:xfrm>
          <a:off x="311700" y="1014888"/>
          <a:ext cx="3000000" cy="3000000"/>
        </p:xfrm>
        <a:graphic>
          <a:graphicData uri="http://schemas.openxmlformats.org/drawingml/2006/table">
            <a:tbl>
              <a:tblPr>
                <a:noFill/>
                <a:tableStyleId>{822ABE70-17C4-40A6-94A0-A1D5331DFC67}</a:tableStyleId>
              </a:tblPr>
              <a:tblGrid>
                <a:gridCol w="1467275"/>
                <a:gridCol w="2277100"/>
                <a:gridCol w="2264050"/>
                <a:gridCol w="2512200"/>
              </a:tblGrid>
              <a:tr h="363250">
                <a:tc>
                  <a:txBody>
                    <a:bodyPr/>
                    <a:lstStyle/>
                    <a:p>
                      <a:pPr indent="0" lvl="0" marL="0" rtl="0" algn="ctr">
                        <a:spcBef>
                          <a:spcPts val="0"/>
                        </a:spcBef>
                        <a:spcAft>
                          <a:spcPts val="0"/>
                        </a:spcAft>
                        <a:buNone/>
                      </a:pPr>
                      <a:r>
                        <a:rPr b="1" lang="en" sz="1200">
                          <a:latin typeface="Times New Roman"/>
                          <a:ea typeface="Times New Roman"/>
                          <a:cs typeface="Times New Roman"/>
                          <a:sym typeface="Times New Roman"/>
                        </a:rPr>
                        <a:t>Task</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Times New Roman"/>
                          <a:ea typeface="Times New Roman"/>
                          <a:cs typeface="Times New Roman"/>
                          <a:sym typeface="Times New Roman"/>
                        </a:rPr>
                        <a:t>Aidan</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Times New Roman"/>
                          <a:ea typeface="Times New Roman"/>
                          <a:cs typeface="Times New Roman"/>
                          <a:sym typeface="Times New Roman"/>
                        </a:rPr>
                        <a:t>Gianni</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Times New Roman"/>
                          <a:ea typeface="Times New Roman"/>
                          <a:cs typeface="Times New Roman"/>
                          <a:sym typeface="Times New Roman"/>
                        </a:rPr>
                        <a:t>Joanna</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945150">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1.Complete backend integration</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Finalize API-to-database connections and fix remaining bugs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Assist with debugging and ensure routing stability</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Verify secure data handling and validate inputs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754700">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2.PQ algorithms and Entropy testing wrappers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Assist with testing and benchmarking</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Improve algorithm efficiency</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Document performance results and security implications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754700">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3.Finalize API &amp; routing</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Support endpoint testing and integration</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Complete all routes and ensure proper request handling</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Perform security testing on endpoints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945150">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4.Strengthen security controls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Assist with testing security features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Support implementation of secure practices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rPr lang="en" sz="1200">
                          <a:latin typeface="Times New Roman"/>
                          <a:ea typeface="Times New Roman"/>
                          <a:cs typeface="Times New Roman"/>
                          <a:sym typeface="Times New Roman"/>
                        </a:rPr>
                        <a:t>Implement additional validation, authorization checks, and system hardening</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Thank you for your attention.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Rewriting Thor Server</a:t>
            </a:r>
            <a:endParaRPr/>
          </a:p>
        </p:txBody>
      </p:sp>
      <p:sp>
        <p:nvSpPr>
          <p:cNvPr id="69" name="Google Shape;69;p1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55600" lvl="0" marL="457200" rtl="0" algn="l">
              <a:lnSpc>
                <a:spcPct val="200000"/>
              </a:lnSpc>
              <a:spcBef>
                <a:spcPts val="0"/>
              </a:spcBef>
              <a:spcAft>
                <a:spcPts val="0"/>
              </a:spcAft>
              <a:buClr>
                <a:schemeClr val="dk1"/>
              </a:buClr>
              <a:buSzPts val="2000"/>
              <a:buFont typeface="Open Sans"/>
              <a:buChar char="●"/>
            </a:pPr>
            <a:r>
              <a:rPr lang="en" sz="2000">
                <a:latin typeface="Open Sans"/>
                <a:ea typeface="Open Sans"/>
                <a:cs typeface="Open Sans"/>
                <a:sym typeface="Open Sans"/>
              </a:rPr>
              <a:t>Previous project web server was written with PHP </a:t>
            </a:r>
            <a:r>
              <a:rPr lang="en" sz="2000"/>
              <a:t>and Python</a:t>
            </a:r>
            <a:endParaRPr sz="2000">
              <a:latin typeface="Open Sans"/>
              <a:ea typeface="Open Sans"/>
              <a:cs typeface="Open Sans"/>
              <a:sym typeface="Open Sans"/>
            </a:endParaRPr>
          </a:p>
          <a:p>
            <a:pPr indent="-355600" lvl="1" marL="914400" rtl="0" algn="l">
              <a:lnSpc>
                <a:spcPct val="200000"/>
              </a:lnSpc>
              <a:spcBef>
                <a:spcPts val="0"/>
              </a:spcBef>
              <a:spcAft>
                <a:spcPts val="0"/>
              </a:spcAft>
              <a:buClr>
                <a:schemeClr val="dk1"/>
              </a:buClr>
              <a:buSzPts val="2000"/>
              <a:buFont typeface="Open Sans"/>
              <a:buChar char="○"/>
            </a:pPr>
            <a:r>
              <a:rPr lang="en" sz="2000">
                <a:solidFill>
                  <a:schemeClr val="dk1"/>
                </a:solidFill>
                <a:latin typeface="Open Sans"/>
                <a:ea typeface="Open Sans"/>
                <a:cs typeface="Open Sans"/>
                <a:sym typeface="Open Sans"/>
              </a:rPr>
              <a:t>Rewritten in rust</a:t>
            </a:r>
            <a:endParaRPr sz="2000">
              <a:solidFill>
                <a:schemeClr val="dk1"/>
              </a:solidFill>
              <a:latin typeface="Open Sans"/>
              <a:ea typeface="Open Sans"/>
              <a:cs typeface="Open Sans"/>
              <a:sym typeface="Open Sans"/>
            </a:endParaRPr>
          </a:p>
          <a:p>
            <a:pPr indent="-355600" lvl="0" marL="457200" rtl="0" algn="l">
              <a:lnSpc>
                <a:spcPct val="200000"/>
              </a:lnSpc>
              <a:spcBef>
                <a:spcPts val="0"/>
              </a:spcBef>
              <a:spcAft>
                <a:spcPts val="0"/>
              </a:spcAft>
              <a:buClr>
                <a:schemeClr val="dk1"/>
              </a:buClr>
              <a:buSzPts val="2000"/>
              <a:buFont typeface="Open Sans"/>
              <a:buChar char="●"/>
            </a:pPr>
            <a:r>
              <a:rPr lang="en" sz="2000">
                <a:latin typeface="Open Sans"/>
                <a:ea typeface="Open Sans"/>
                <a:cs typeface="Open Sans"/>
                <a:sym typeface="Open Sans"/>
              </a:rPr>
              <a:t>MySQL to PostgreSQL</a:t>
            </a:r>
            <a:endParaRPr sz="2000">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lnSpc>
                <a:spcPct val="200000"/>
              </a:lnSpc>
              <a:spcBef>
                <a:spcPts val="0"/>
              </a:spcBef>
              <a:spcAft>
                <a:spcPts val="0"/>
              </a:spcAft>
              <a:buNone/>
            </a:pPr>
            <a:r>
              <a:rPr lang="en"/>
              <a:t>Updated system architecture</a:t>
            </a:r>
            <a:endParaRPr/>
          </a:p>
        </p:txBody>
      </p:sp>
      <p:sp>
        <p:nvSpPr>
          <p:cNvPr id="75" name="Google Shape;75;p15"/>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Clr>
                <a:schemeClr val="dk1"/>
              </a:buClr>
              <a:buSzPts val="1800"/>
              <a:buFont typeface="Open Sans"/>
              <a:buChar char="●"/>
            </a:pPr>
            <a:r>
              <a:rPr lang="en">
                <a:latin typeface="Open Sans"/>
                <a:ea typeface="Open Sans"/>
                <a:cs typeface="Open Sans"/>
                <a:sym typeface="Open Sans"/>
              </a:rPr>
              <a:t>Addition of external lightning data provider module</a:t>
            </a:r>
            <a:endParaRPr>
              <a:latin typeface="Open Sans"/>
              <a:ea typeface="Open Sans"/>
              <a:cs typeface="Open Sans"/>
              <a:sym typeface="Open Sans"/>
            </a:endParaRPr>
          </a:p>
          <a:p>
            <a:pPr indent="-342900" lvl="0" marL="457200" rtl="0" algn="l">
              <a:lnSpc>
                <a:spcPct val="200000"/>
              </a:lnSpc>
              <a:spcBef>
                <a:spcPts val="0"/>
              </a:spcBef>
              <a:spcAft>
                <a:spcPts val="0"/>
              </a:spcAft>
              <a:buClr>
                <a:schemeClr val="dk1"/>
              </a:buClr>
              <a:buSzPts val="1800"/>
              <a:buChar char="●"/>
            </a:pPr>
            <a:r>
              <a:rPr lang="en">
                <a:latin typeface="Open Sans"/>
                <a:ea typeface="Open Sans"/>
                <a:cs typeface="Open Sans"/>
                <a:sym typeface="Open Sans"/>
              </a:rPr>
              <a:t>Python API as wrapper clarification</a:t>
            </a:r>
            <a:endParaRPr/>
          </a:p>
          <a:p>
            <a:pPr indent="0" lvl="0" marL="0" rtl="0" algn="l">
              <a:lnSpc>
                <a:spcPct val="200000"/>
              </a:lnSpc>
              <a:spcBef>
                <a:spcPts val="1200"/>
              </a:spcBef>
              <a:spcAft>
                <a:spcPts val="0"/>
              </a:spcAft>
              <a:buNone/>
            </a:pPr>
            <a:r>
              <a:rPr lang="en"/>
              <a:t>T</a:t>
            </a:r>
            <a:r>
              <a:rPr lang="en"/>
              <a:t>ackling possible concerns</a:t>
            </a:r>
            <a:endParaRPr/>
          </a:p>
          <a:p>
            <a:pPr indent="-342900" lvl="0" marL="457200" rtl="0" algn="l">
              <a:lnSpc>
                <a:spcPct val="200000"/>
              </a:lnSpc>
              <a:spcBef>
                <a:spcPts val="1200"/>
              </a:spcBef>
              <a:spcAft>
                <a:spcPts val="0"/>
              </a:spcAft>
              <a:buSzPts val="1800"/>
              <a:buChar char="●"/>
            </a:pPr>
            <a:r>
              <a:rPr lang="en"/>
              <a:t>Handling private keys via API</a:t>
            </a:r>
            <a:endParaRPr/>
          </a:p>
          <a:p>
            <a:pPr indent="-342900" lvl="0" marL="457200" rtl="0" algn="l">
              <a:lnSpc>
                <a:spcPct val="200000"/>
              </a:lnSpc>
              <a:spcBef>
                <a:spcPts val="0"/>
              </a:spcBef>
              <a:spcAft>
                <a:spcPts val="0"/>
              </a:spcAft>
              <a:buSzPts val="1800"/>
              <a:buChar char="●"/>
            </a:pPr>
            <a:r>
              <a:rPr lang="en"/>
              <a:t>Project site as vendor vs per-user instances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Python API Flow and Architecture</a:t>
            </a:r>
            <a:endParaRPr/>
          </a:p>
        </p:txBody>
      </p:sp>
      <p:pic>
        <p:nvPicPr>
          <p:cNvPr id="81" name="Google Shape;81;p16"/>
          <p:cNvPicPr preferRelativeResize="0"/>
          <p:nvPr/>
        </p:nvPicPr>
        <p:blipFill>
          <a:blip r:embed="rId3">
            <a:alphaModFix/>
          </a:blip>
          <a:stretch>
            <a:fillRect/>
          </a:stretch>
        </p:blipFill>
        <p:spPr>
          <a:xfrm>
            <a:off x="771225" y="1221175"/>
            <a:ext cx="7601549" cy="34109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Task: Implement basic Python API</a:t>
            </a:r>
            <a:endParaRPr/>
          </a:p>
        </p:txBody>
      </p:sp>
      <p:sp>
        <p:nvSpPr>
          <p:cNvPr id="87" name="Google Shape;87;p17"/>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0"/>
              </a:spcBef>
              <a:spcAft>
                <a:spcPts val="0"/>
              </a:spcAft>
              <a:buClr>
                <a:schemeClr val="dk1"/>
              </a:buClr>
              <a:buSzPts val="1800"/>
              <a:buFont typeface="Open Sans"/>
              <a:buChar char="●"/>
            </a:pPr>
            <a:r>
              <a:rPr lang="en">
                <a:latin typeface="Open Sans"/>
                <a:ea typeface="Open Sans"/>
                <a:cs typeface="Open Sans"/>
                <a:sym typeface="Open Sans"/>
              </a:rPr>
              <a:t>Prototype API </a:t>
            </a:r>
            <a:r>
              <a:rPr lang="en">
                <a:latin typeface="Open Sans"/>
                <a:ea typeface="Open Sans"/>
                <a:cs typeface="Open Sans"/>
                <a:sym typeface="Open Sans"/>
              </a:rPr>
              <a:t>written with HTTPX (async HTTP client)</a:t>
            </a:r>
            <a:endParaRPr>
              <a:latin typeface="Open Sans"/>
              <a:ea typeface="Open Sans"/>
              <a:cs typeface="Open Sans"/>
              <a:sym typeface="Open Sans"/>
            </a:endParaRPr>
          </a:p>
          <a:p>
            <a:pPr indent="-342900" lvl="0" marL="457200" rtl="0" algn="l">
              <a:lnSpc>
                <a:spcPct val="200000"/>
              </a:lnSpc>
              <a:spcBef>
                <a:spcPts val="0"/>
              </a:spcBef>
              <a:spcAft>
                <a:spcPts val="0"/>
              </a:spcAft>
              <a:buClr>
                <a:schemeClr val="dk1"/>
              </a:buClr>
              <a:buSzPts val="1800"/>
              <a:buFont typeface="Open Sans"/>
              <a:buChar char="●"/>
            </a:pPr>
            <a:r>
              <a:rPr lang="en">
                <a:latin typeface="Open Sans"/>
                <a:ea typeface="Open Sans"/>
                <a:cs typeface="Open Sans"/>
                <a:sym typeface="Open Sans"/>
              </a:rPr>
              <a:t>Needs server integration testing</a:t>
            </a:r>
            <a:endParaRPr>
              <a:latin typeface="Open Sans"/>
              <a:ea typeface="Open Sans"/>
              <a:cs typeface="Open Sans"/>
              <a:sym typeface="Open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8"/>
          <p:cNvSpPr txBox="1"/>
          <p:nvPr>
            <p:ph type="title"/>
          </p:nvPr>
        </p:nvSpPr>
        <p:spPr>
          <a:xfrm>
            <a:off x="311700" y="462450"/>
            <a:ext cx="8520600" cy="8265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Clr>
                <a:schemeClr val="dk1"/>
              </a:buClr>
              <a:buSzPct val="26190"/>
              <a:buFont typeface="Arial"/>
              <a:buNone/>
            </a:pPr>
            <a:r>
              <a:rPr lang="en"/>
              <a:t>Task: Implement basic Post-Quantum (PQ) algorithms and entropy analysis</a:t>
            </a:r>
            <a:endParaRPr/>
          </a:p>
        </p:txBody>
      </p:sp>
      <p:sp>
        <p:nvSpPr>
          <p:cNvPr id="93" name="Google Shape;93;p18"/>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Open Sans"/>
              <a:buChar char="●"/>
            </a:pPr>
            <a:r>
              <a:rPr lang="en"/>
              <a:t>Implement wrappers for the NIST 800-90b entropy testing </a:t>
            </a:r>
            <a:r>
              <a:rPr lang="en"/>
              <a:t>libraries in rust</a:t>
            </a:r>
            <a:endParaRPr/>
          </a:p>
          <a:p>
            <a:pPr indent="-342900" lvl="0" marL="457200" rtl="0" algn="l">
              <a:spcBef>
                <a:spcPts val="0"/>
              </a:spcBef>
              <a:spcAft>
                <a:spcPts val="0"/>
              </a:spcAft>
              <a:buSzPts val="1800"/>
              <a:buChar char="●"/>
            </a:pPr>
            <a:r>
              <a:rPr lang="en"/>
              <a:t>Implement wrappers for the Open Quantum safe project in python and rust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Task: Database security remediation &amp; fixes</a:t>
            </a:r>
            <a:endParaRPr/>
          </a:p>
        </p:txBody>
      </p:sp>
      <p:sp>
        <p:nvSpPr>
          <p:cNvPr id="99" name="Google Shape;99;p19"/>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42900" lvl="0" marL="457200" rtl="0" algn="l">
              <a:lnSpc>
                <a:spcPct val="200000"/>
              </a:lnSpc>
              <a:spcBef>
                <a:spcPts val="1200"/>
              </a:spcBef>
              <a:spcAft>
                <a:spcPts val="0"/>
              </a:spcAft>
              <a:buClr>
                <a:schemeClr val="dk1"/>
              </a:buClr>
              <a:buSzPts val="1800"/>
              <a:buFont typeface="Open Sans"/>
              <a:buChar char="●"/>
            </a:pPr>
            <a:r>
              <a:rPr lang="en">
                <a:latin typeface="Open Sans"/>
                <a:ea typeface="Open Sans"/>
                <a:cs typeface="Open Sans"/>
                <a:sym typeface="Open Sans"/>
              </a:rPr>
              <a:t>Added authorization</a:t>
            </a:r>
            <a:endParaRPr>
              <a:latin typeface="Open Sans"/>
              <a:ea typeface="Open Sans"/>
              <a:cs typeface="Open Sans"/>
              <a:sym typeface="Open Sans"/>
            </a:endParaRPr>
          </a:p>
          <a:p>
            <a:pPr indent="-342900" lvl="0" marL="457200" rtl="0" algn="l">
              <a:lnSpc>
                <a:spcPct val="200000"/>
              </a:lnSpc>
              <a:spcBef>
                <a:spcPts val="0"/>
              </a:spcBef>
              <a:spcAft>
                <a:spcPts val="0"/>
              </a:spcAft>
              <a:buClr>
                <a:schemeClr val="dk1"/>
              </a:buClr>
              <a:buSzPts val="1800"/>
              <a:buFont typeface="Open Sans"/>
              <a:buChar char="●"/>
            </a:pPr>
            <a:r>
              <a:rPr lang="en">
                <a:latin typeface="Open Sans"/>
                <a:ea typeface="Open Sans"/>
                <a:cs typeface="Open Sans"/>
                <a:sym typeface="Open Sans"/>
              </a:rPr>
              <a:t>Added input validation</a:t>
            </a:r>
            <a:endParaRPr>
              <a:latin typeface="Open Sans"/>
              <a:ea typeface="Open Sans"/>
              <a:cs typeface="Open Sans"/>
              <a:sym typeface="Open Sans"/>
            </a:endParaRPr>
          </a:p>
          <a:p>
            <a:pPr indent="-342900" lvl="0" marL="457200" rtl="0" algn="l">
              <a:lnSpc>
                <a:spcPct val="200000"/>
              </a:lnSpc>
              <a:spcBef>
                <a:spcPts val="0"/>
              </a:spcBef>
              <a:spcAft>
                <a:spcPts val="0"/>
              </a:spcAft>
              <a:buClr>
                <a:schemeClr val="dk1"/>
              </a:buClr>
              <a:buSzPts val="1800"/>
              <a:buFont typeface="Open Sans"/>
              <a:buChar char="●"/>
            </a:pPr>
            <a:r>
              <a:rPr lang="en">
                <a:latin typeface="Open Sans"/>
                <a:ea typeface="Open Sans"/>
                <a:cs typeface="Open Sans"/>
                <a:sym typeface="Open Sans"/>
              </a:rPr>
              <a:t>Improved error handling</a:t>
            </a:r>
            <a:endParaRPr>
              <a:latin typeface="Open Sans"/>
              <a:ea typeface="Open Sans"/>
              <a:cs typeface="Open Sans"/>
              <a:sym typeface="Open Sans"/>
            </a:endParaRPr>
          </a:p>
          <a:p>
            <a:pPr indent="-342900" lvl="0" marL="457200" rtl="0" algn="l">
              <a:lnSpc>
                <a:spcPct val="200000"/>
              </a:lnSpc>
              <a:spcBef>
                <a:spcPts val="0"/>
              </a:spcBef>
              <a:spcAft>
                <a:spcPts val="0"/>
              </a:spcAft>
              <a:buClr>
                <a:schemeClr val="dk1"/>
              </a:buClr>
              <a:buSzPts val="1800"/>
              <a:buFont typeface="Open Sans"/>
              <a:buChar char="●"/>
            </a:pPr>
            <a:r>
              <a:rPr lang="en">
                <a:latin typeface="Open Sans"/>
                <a:ea typeface="Open Sans"/>
                <a:cs typeface="Open Sans"/>
                <a:sym typeface="Open Sans"/>
              </a:rPr>
              <a:t>SQL injection p</a:t>
            </a:r>
            <a:r>
              <a:rPr lang="en">
                <a:latin typeface="Open Sans"/>
                <a:ea typeface="Open Sans"/>
                <a:cs typeface="Open Sans"/>
                <a:sym typeface="Open Sans"/>
              </a:rPr>
              <a:t>revention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sz="4200">
                <a:latin typeface="Economica"/>
                <a:ea typeface="Economica"/>
                <a:cs typeface="Economica"/>
                <a:sym typeface="Economica"/>
              </a:rPr>
              <a:t>Demo</a:t>
            </a:r>
            <a:endParaRPr/>
          </a:p>
        </p:txBody>
      </p:sp>
      <p:pic>
        <p:nvPicPr>
          <p:cNvPr id="105" name="Google Shape;105;p20" title="Screen Recording 2026-03-30 at 2.04.31 AM.mov">
            <a:hlinkClick r:id="rId3"/>
          </p:cNvPr>
          <p:cNvPicPr preferRelativeResize="0"/>
          <p:nvPr/>
        </p:nvPicPr>
        <p:blipFill>
          <a:blip r:embed="rId4">
            <a:alphaModFix/>
          </a:blip>
          <a:stretch>
            <a:fillRect/>
          </a:stretch>
        </p:blipFill>
        <p:spPr>
          <a:xfrm>
            <a:off x="2286000" y="1187725"/>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1000"/>
                                        <p:tgtEl>
                                          <p:spTgt spid="1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1"/>
          <p:cNvSpPr txBox="1"/>
          <p:nvPr>
            <p:ph type="title"/>
          </p:nvPr>
        </p:nvSpPr>
        <p:spPr>
          <a:xfrm>
            <a:off x="311700" y="68425"/>
            <a:ext cx="8520600" cy="6888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sz="4200">
                <a:latin typeface="Economica"/>
                <a:ea typeface="Economica"/>
                <a:cs typeface="Economica"/>
                <a:sym typeface="Economica"/>
              </a:rPr>
              <a:t>Milestone 2 Matrix</a:t>
            </a:r>
            <a:endParaRPr/>
          </a:p>
        </p:txBody>
      </p:sp>
      <p:graphicFrame>
        <p:nvGraphicFramePr>
          <p:cNvPr id="111" name="Google Shape;111;p21"/>
          <p:cNvGraphicFramePr/>
          <p:nvPr/>
        </p:nvGraphicFramePr>
        <p:xfrm>
          <a:off x="179950" y="892175"/>
          <a:ext cx="3000000" cy="3000000"/>
        </p:xfrm>
        <a:graphic>
          <a:graphicData uri="http://schemas.openxmlformats.org/drawingml/2006/table">
            <a:tbl>
              <a:tblPr>
                <a:noFill/>
                <a:tableStyleId>{822ABE70-17C4-40A6-94A0-A1D5331DFC67}</a:tableStyleId>
              </a:tblPr>
              <a:tblGrid>
                <a:gridCol w="2209000"/>
                <a:gridCol w="1311725"/>
                <a:gridCol w="734950"/>
                <a:gridCol w="799025"/>
                <a:gridCol w="837450"/>
                <a:gridCol w="2760200"/>
              </a:tblGrid>
              <a:tr h="640350">
                <a:tc>
                  <a:txBody>
                    <a:bodyPr/>
                    <a:lstStyle/>
                    <a:p>
                      <a:pPr indent="0" lvl="0" marL="0" rtl="0" algn="ctr">
                        <a:lnSpc>
                          <a:spcPct val="115000"/>
                        </a:lnSpc>
                        <a:spcBef>
                          <a:spcPts val="0"/>
                        </a:spcBef>
                        <a:spcAft>
                          <a:spcPts val="0"/>
                        </a:spcAft>
                        <a:buNone/>
                      </a:pPr>
                      <a:r>
                        <a:rPr b="1" lang="en" sz="1200">
                          <a:latin typeface="Times New Roman"/>
                          <a:ea typeface="Times New Roman"/>
                          <a:cs typeface="Times New Roman"/>
                          <a:sym typeface="Times New Roman"/>
                        </a:rPr>
                        <a:t>Task</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200">
                          <a:latin typeface="Times New Roman"/>
                          <a:ea typeface="Times New Roman"/>
                          <a:cs typeface="Times New Roman"/>
                          <a:sym typeface="Times New Roman"/>
                        </a:rPr>
                        <a:t>Completion %</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200">
                          <a:latin typeface="Times New Roman"/>
                          <a:ea typeface="Times New Roman"/>
                          <a:cs typeface="Times New Roman"/>
                          <a:sym typeface="Times New Roman"/>
                        </a:rPr>
                        <a:t>Aidan</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200">
                          <a:latin typeface="Times New Roman"/>
                          <a:ea typeface="Times New Roman"/>
                          <a:cs typeface="Times New Roman"/>
                          <a:sym typeface="Times New Roman"/>
                        </a:rPr>
                        <a:t>Gianni</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200">
                          <a:latin typeface="Times New Roman"/>
                          <a:ea typeface="Times New Roman"/>
                          <a:cs typeface="Times New Roman"/>
                          <a:sym typeface="Times New Roman"/>
                        </a:rPr>
                        <a:t>Joanna</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200">
                          <a:latin typeface="Times New Roman"/>
                          <a:ea typeface="Times New Roman"/>
                          <a:cs typeface="Times New Roman"/>
                          <a:sym typeface="Times New Roman"/>
                        </a:rPr>
                        <a:t>To Do</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886050">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1. </a:t>
                      </a:r>
                      <a:r>
                        <a:rPr lang="en" sz="1200">
                          <a:latin typeface="Times New Roman"/>
                          <a:ea typeface="Times New Roman"/>
                          <a:cs typeface="Times New Roman"/>
                          <a:sym typeface="Times New Roman"/>
                        </a:rPr>
                        <a:t>Migrating Project thor</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100%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100%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Completed migration of all features for the legacy project thor </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886050">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2.Backend integration</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80%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40%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20%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20%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Resolve async issues and ensure full module communication</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886050">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3.Entropy analysis and PQ </a:t>
                      </a:r>
                      <a:r>
                        <a:rPr lang="en" sz="1200">
                          <a:latin typeface="Times New Roman"/>
                          <a:ea typeface="Times New Roman"/>
                          <a:cs typeface="Times New Roman"/>
                          <a:sym typeface="Times New Roman"/>
                        </a:rPr>
                        <a:t>algorithm</a:t>
                      </a:r>
                      <a:r>
                        <a:rPr lang="en" sz="1200">
                          <a:latin typeface="Times New Roman"/>
                          <a:ea typeface="Times New Roman"/>
                          <a:cs typeface="Times New Roman"/>
                          <a:sym typeface="Times New Roman"/>
                        </a:rPr>
                        <a:t> implementation</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5</a:t>
                      </a:r>
                      <a:r>
                        <a:rPr lang="en" sz="1200">
                          <a:latin typeface="Times New Roman"/>
                          <a:ea typeface="Times New Roman"/>
                          <a:cs typeface="Times New Roman"/>
                          <a:sym typeface="Times New Roman"/>
                        </a:rPr>
                        <a:t>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25</a:t>
                      </a:r>
                      <a:r>
                        <a:rPr lang="en" sz="1200">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25</a:t>
                      </a:r>
                      <a:r>
                        <a:rPr lang="en" sz="1200">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Optimize performance and complete remaining wrappers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640350">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4.Database security fixes</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90%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10</a:t>
                      </a:r>
                      <a:r>
                        <a:rPr lang="en" sz="1200">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10%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7</a:t>
                      </a:r>
                      <a:r>
                        <a:rPr lang="en" sz="1200">
                          <a:latin typeface="Times New Roman"/>
                          <a:ea typeface="Times New Roman"/>
                          <a:cs typeface="Times New Roman"/>
                          <a:sym typeface="Times New Roman"/>
                        </a:rPr>
                        <a:t>0%</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Conduct final testing and validation</a:t>
                      </a:r>
                      <a:endParaRPr sz="1200">
                        <a:latin typeface="Times New Roman"/>
                        <a:ea typeface="Times New Roman"/>
                        <a:cs typeface="Times New Roman"/>
                        <a:sym typeface="Times New Roman"/>
                      </a:endParaRPr>
                    </a:p>
                  </a:txBody>
                  <a:tcPr marT="63500" marB="63500" marR="63500" marL="63500">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