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5143500" cx="9144000"/>
  <p:notesSz cx="6858000" cy="9144000"/>
  <p:embeddedFontLst>
    <p:embeddedFont>
      <p:font typeface="Economica"/>
      <p:regular r:id="rId26"/>
      <p:bold r:id="rId27"/>
      <p:italic r:id="rId28"/>
      <p:boldItalic r:id="rId29"/>
    </p:embeddedFont>
    <p:embeddedFont>
      <p:font typeface="Open Sans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C5B404F-5C0B-474B-A630-5811EF63F92E}">
  <a:tblStyle styleId="{DC5B404F-5C0B-474B-A630-5811EF63F92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Economica-regular.fntdata"/><Relationship Id="rId25" Type="http://schemas.openxmlformats.org/officeDocument/2006/relationships/slide" Target="slides/slide19.xml"/><Relationship Id="rId28" Type="http://schemas.openxmlformats.org/officeDocument/2006/relationships/font" Target="fonts/Economica-italic.fntdata"/><Relationship Id="rId27" Type="http://schemas.openxmlformats.org/officeDocument/2006/relationships/font" Target="fonts/Economica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Economica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OpenSans-bold.fntdata"/><Relationship Id="rId30" Type="http://schemas.openxmlformats.org/officeDocument/2006/relationships/font" Target="fonts/OpenSans-regular.fntdata"/><Relationship Id="rId11" Type="http://schemas.openxmlformats.org/officeDocument/2006/relationships/slide" Target="slides/slide5.xml"/><Relationship Id="rId33" Type="http://schemas.openxmlformats.org/officeDocument/2006/relationships/font" Target="fonts/OpenSans-boldItalic.fntdata"/><Relationship Id="rId10" Type="http://schemas.openxmlformats.org/officeDocument/2006/relationships/slide" Target="slides/slide4.xml"/><Relationship Id="rId32" Type="http://schemas.openxmlformats.org/officeDocument/2006/relationships/font" Target="fonts/OpenSans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42a3d0a35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942a3d0a35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94336b0700_1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94336b0700_1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94336b0700_1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94336b0700_1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4336b0700_1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94336b0700_1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94336b0700_1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94336b0700_1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94336b0700_1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94336b0700_1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942a3d0a35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942a3d0a35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942a3d0a35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942a3d0a35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9414194a3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9414194a3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94336b0700_1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94336b0700_1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41f8cccb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941f8cccb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9414194a3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9414194a3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9414194a3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9414194a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Describe the tools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9414194a3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9414194a3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9414194a3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9414194a3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Introduce the demos and explain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94235bc0f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94235bc0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Image on the left is the starting the server, which is locally hosted. Image on the right is the result of a get request at the root of site.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42a3d0a35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942a3d0a35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942a3d0a35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942a3d0a35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331050" y="1023125"/>
            <a:ext cx="8481900" cy="196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190"/>
              <a:buFont typeface="Arial"/>
              <a:buNone/>
            </a:pP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Project Ragnarok: </a:t>
            </a:r>
            <a:endParaRPr sz="4200"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Post-Quantum Cybersecurity with Lightning data</a:t>
            </a:r>
            <a:br>
              <a:rPr lang="en"/>
            </a:b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Milestone 1 Presentation</a:t>
            </a:r>
            <a:endParaRPr sz="4200"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567275" y="2983925"/>
            <a:ext cx="3847200" cy="1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Team Members: Joanna Zhang, Gianni Bubb, 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Aidan Nelappana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Faculty Advisor and Client: Dr. Bhattacharyya 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Dr. Amitabh Nag</a:t>
            </a:r>
            <a:endParaRPr sz="1800"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Design: System </a:t>
            </a:r>
            <a:r>
              <a:rPr lang="en"/>
              <a:t>Architecture</a:t>
            </a:r>
            <a:endParaRPr/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77200"/>
            <a:ext cx="8520600" cy="39762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Layout: Landing Page</a:t>
            </a:r>
            <a:endParaRPr/>
          </a:p>
        </p:txBody>
      </p:sp>
      <p:pic>
        <p:nvPicPr>
          <p:cNvPr id="124" name="Google Shape;12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5125" y="1147225"/>
            <a:ext cx="7273750" cy="377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Layout: Solution Page</a:t>
            </a:r>
            <a:endParaRPr/>
          </a:p>
        </p:txBody>
      </p:sp>
      <p:pic>
        <p:nvPicPr>
          <p:cNvPr id="130" name="Google Shape;13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450" y="1126075"/>
            <a:ext cx="6965100" cy="365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Layout: API sign in</a:t>
            </a:r>
            <a:endParaRPr/>
          </a:p>
        </p:txBody>
      </p:sp>
      <p:pic>
        <p:nvPicPr>
          <p:cNvPr id="136" name="Google Shape;13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6675" y="1115650"/>
            <a:ext cx="7350650" cy="381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Layout: API token generation</a:t>
            </a:r>
            <a:endParaRPr/>
          </a:p>
        </p:txBody>
      </p:sp>
      <p:pic>
        <p:nvPicPr>
          <p:cNvPr id="142" name="Google Shape;14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8750" y="1155300"/>
            <a:ext cx="7186500" cy="375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Layout: Contact Page</a:t>
            </a:r>
            <a:endParaRPr/>
          </a:p>
        </p:txBody>
      </p:sp>
      <p:pic>
        <p:nvPicPr>
          <p:cNvPr id="148" name="Google Shape;14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3800" y="1235325"/>
            <a:ext cx="7156400" cy="371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5: Test </a:t>
            </a:r>
            <a:endParaRPr/>
          </a:p>
        </p:txBody>
      </p:sp>
      <p:sp>
        <p:nvSpPr>
          <p:cNvPr id="154" name="Google Shape;154;p2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Defines how system requirements will be verified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Specifies test cases, inputs, and expected outputs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Ensures functionality, security, and performance validation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Identifies success criteria for each feature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Supports debugging and issue tracking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Confirms the system meets project requirements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/>
          <p:nvPr>
            <p:ph type="title"/>
          </p:nvPr>
        </p:nvSpPr>
        <p:spPr>
          <a:xfrm>
            <a:off x="311700" y="1864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Milestone 1 Task Matrix </a:t>
            </a:r>
            <a:endParaRPr/>
          </a:p>
        </p:txBody>
      </p:sp>
      <p:graphicFrame>
        <p:nvGraphicFramePr>
          <p:cNvPr id="160" name="Google Shape;160;p29"/>
          <p:cNvGraphicFramePr/>
          <p:nvPr/>
        </p:nvGraphicFramePr>
        <p:xfrm>
          <a:off x="369450" y="878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{DC5B404F-5C0B-474B-A630-5811EF63F92E}</a:tableStyleId>
              </a:tblPr>
              <a:tblGrid>
                <a:gridCol w="647775"/>
                <a:gridCol w="1753675"/>
                <a:gridCol w="1200725"/>
                <a:gridCol w="1200725"/>
                <a:gridCol w="1200725"/>
                <a:gridCol w="1200725"/>
                <a:gridCol w="1200725"/>
              </a:tblGrid>
              <a:tr h="5078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Task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Task Description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Completion 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Joanna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Gianni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Aidan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 Do / Issues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1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Investigate tools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Look into Project Thor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Hello World demos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Adjust as the project is refined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Requirements Document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Adjust as the project is refined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Design Document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Adjust as the project is refined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Test Plan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Adjust as the project is refined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Implement, test &amp; demo feature/module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Adjust as the project is refined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Milestone 2 Tasks Matrix</a:t>
            </a:r>
            <a:endParaRPr/>
          </a:p>
        </p:txBody>
      </p:sp>
      <p:graphicFrame>
        <p:nvGraphicFramePr>
          <p:cNvPr id="166" name="Google Shape;166;p30"/>
          <p:cNvGraphicFramePr/>
          <p:nvPr/>
        </p:nvGraphicFramePr>
        <p:xfrm>
          <a:off x="311700" y="1292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{DC5B404F-5C0B-474B-A630-5811EF63F92E}</a:tableStyleId>
              </a:tblPr>
              <a:tblGrid>
                <a:gridCol w="2247850"/>
                <a:gridCol w="2276050"/>
                <a:gridCol w="1961150"/>
                <a:gridCol w="2035550"/>
              </a:tblGrid>
              <a:tr h="100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Task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Aidan</a:t>
                      </a:r>
                      <a:endParaRPr b="1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Gianni</a:t>
                      </a:r>
                      <a:endParaRPr b="1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Joanna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84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Implement basic Python API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Assist with backend integration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Lead API endpoint development and routing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Document API structure and update design/test docs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84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Implement basic Post-Quantum (PQ) algorithms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Lead implementation of selected PQ algorithms (NIST-aligned)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Assist integration with entropy module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Research standards and document security rationale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84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Database security remediation &amp; fixes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Document remediation steps and update security design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Assist with backend security integration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Implement security controls and hardening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/>
          <p:nvPr>
            <p:ph type="title"/>
          </p:nvPr>
        </p:nvSpPr>
        <p:spPr>
          <a:xfrm>
            <a:off x="311700" y="2285400"/>
            <a:ext cx="85206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your attention.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Reintroduction</a:t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1306925"/>
            <a:ext cx="8520600" cy="295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/>
              <a:t>Project Thor:</a:t>
            </a:r>
            <a:r>
              <a:rPr lang="en"/>
              <a:t> A web application that generates high-entropy encryption keys using lightning data as a natural source of randomness.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Goal: Extend Project Thor </a:t>
            </a:r>
            <a:r>
              <a:rPr b="1" lang="en">
                <a:solidFill>
                  <a:schemeClr val="dk1"/>
                </a:solidFill>
              </a:rPr>
              <a:t>capabilities</a:t>
            </a:r>
            <a:r>
              <a:rPr b="1" lang="en">
                <a:solidFill>
                  <a:schemeClr val="dk1"/>
                </a:solidFill>
              </a:rPr>
              <a:t> by adding new cryptographic algorithms, easier pulling of keys, and database security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/>
              <a:t>Project Ragnarok</a:t>
            </a:r>
            <a:r>
              <a:rPr lang="en"/>
              <a:t> through core system improvements, including API development, post-quantum algorithm implementation, entropy validation testing, and database security remediation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Technical Challenges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266275"/>
            <a:ext cx="8520600" cy="194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Working with Project Thor’s original website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Key generation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Connecting the database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1: T</a:t>
            </a:r>
            <a:r>
              <a:rPr lang="en"/>
              <a:t>echnical</a:t>
            </a:r>
            <a:r>
              <a:rPr lang="en"/>
              <a:t> tools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389525"/>
            <a:ext cx="8520600" cy="318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Python API frameworks</a:t>
            </a:r>
            <a:endParaRPr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FastAPI, web2py, flask and py4web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Compare and Select Collaboration tools</a:t>
            </a:r>
            <a:endParaRPr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Github as the code repository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Google drive </a:t>
            </a:r>
            <a:r>
              <a:rPr lang="en" sz="2000"/>
              <a:t>for sharing files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Docs for </a:t>
            </a:r>
            <a:r>
              <a:rPr lang="en" sz="2000"/>
              <a:t>writing collaboration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Slides for presentation </a:t>
            </a:r>
            <a:r>
              <a:rPr lang="en" sz="2000"/>
              <a:t>collaboration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Text message group chat, Discord server for </a:t>
            </a:r>
            <a:r>
              <a:rPr lang="en" sz="2000"/>
              <a:t>general communication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Google Calendar for sch</a:t>
            </a:r>
            <a:r>
              <a:rPr lang="en" sz="2000"/>
              <a:t>eduling meetings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2: Demos</a:t>
            </a:r>
            <a:endParaRPr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API Frameworks</a:t>
            </a:r>
            <a:endParaRPr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Security Features</a:t>
            </a:r>
            <a:endParaRPr sz="1800"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Documentation quality</a:t>
            </a:r>
            <a:endParaRPr sz="1800"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Database connection</a:t>
            </a:r>
            <a:endParaRPr sz="1800"/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Performance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98150"/>
            <a:ext cx="85206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1: API Hello World via FastAPI</a:t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300" y="782400"/>
            <a:ext cx="5626666" cy="402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342700"/>
            <a:ext cx="4316649" cy="161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3: Requirements </a:t>
            </a:r>
            <a:endParaRPr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Specifies functional and non-functional requirements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Aligns team, advisor, and client expectations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Guides design, implementation, and testing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Prevents scope creep and misunderstandings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Serves as the foundation of the project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4: Design </a:t>
            </a:r>
            <a:endParaRPr/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Describes how the system will be built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Defines system architecture and components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Explains data flow, APIs, and database structure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Details security mechanisms and technology choices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Serves as a blueprint for implementation</a:t>
            </a:r>
            <a:br>
              <a:rPr lang="en" sz="2000">
                <a:solidFill>
                  <a:schemeClr val="dk1"/>
                </a:solidFill>
              </a:rPr>
            </a:b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