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5143500" cx="9144000"/>
  <p:notesSz cx="6858000" cy="9144000"/>
  <p:embeddedFontLst>
    <p:embeddedFont>
      <p:font typeface="Economica"/>
      <p:regular r:id="rId22"/>
      <p:bold r:id="rId23"/>
      <p:italic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CAD31CF-CE12-4E40-A451-6A0D5EE0A7F2}">
  <a:tblStyle styleId="{6CAD31CF-CE12-4E40-A451-6A0D5EE0A7F2}"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70649DC-39D5-40F7-98DF-48E684D302E0}" styleName="Table_1">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Economica-regular.fntdata"/><Relationship Id="rId21" Type="http://schemas.openxmlformats.org/officeDocument/2006/relationships/slide" Target="slides/slide14.xml"/><Relationship Id="rId24" Type="http://schemas.openxmlformats.org/officeDocument/2006/relationships/font" Target="fonts/Economica-italic.fntdata"/><Relationship Id="rId23" Type="http://schemas.openxmlformats.org/officeDocument/2006/relationships/font" Target="fonts/Economica-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OpenSans-regular.fntdata"/><Relationship Id="rId25" Type="http://schemas.openxmlformats.org/officeDocument/2006/relationships/font" Target="fonts/Economica-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OpenSans-boldItalic.fntdata"/><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4174a09cb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f4174a09cb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4174a09cb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4174a09cb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4174a09cb_0_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4174a09cb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f4174a09cb_0_4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f4174a09cb_0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4174a09cb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f4174a09cb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4174a09cb_0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f4174a09cb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4174a09c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4174a09cb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f4174a09cb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f4174a09cb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Times New Roman"/>
                <a:ea typeface="Times New Roman"/>
                <a:cs typeface="Times New Roman"/>
                <a:sym typeface="Times New Roman"/>
              </a:rPr>
              <a:t>The user will be able to access random numbers through a python API. The previous project wanted to implement a better way to access their generated keys. The API will improve the ease of accessing and implementation of generated keys. The database will be updated continuously with new data.</a:t>
            </a:r>
            <a:br>
              <a:rPr lang="en">
                <a:latin typeface="Times New Roman"/>
                <a:ea typeface="Times New Roman"/>
                <a:cs typeface="Times New Roman"/>
                <a:sym typeface="Times New Roman"/>
              </a:rPr>
            </a:br>
            <a:r>
              <a:rPr lang="en">
                <a:latin typeface="Times New Roman"/>
                <a:ea typeface="Times New Roman"/>
                <a:cs typeface="Times New Roman"/>
                <a:sym typeface="Times New Roman"/>
              </a:rPr>
              <a:t>The previous project implemented an elementary way of entropy maximization without any guaranteed theoretical backing. We want to improve upon the random number generation by using mathematical formulations to prove that these random numbers are truly random, and meet the NIST standards. This will ensure that the project will be of use to computer scientists and cryptography researchers.</a:t>
            </a:r>
            <a:br>
              <a:rPr lang="en">
                <a:latin typeface="Times New Roman"/>
                <a:ea typeface="Times New Roman"/>
                <a:cs typeface="Times New Roman"/>
                <a:sym typeface="Times New Roman"/>
              </a:rPr>
            </a:br>
            <a:endParaRPr>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4174a09cb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f4174a09cb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rPr lang="en" sz="1000">
                <a:solidFill>
                  <a:schemeClr val="dk1"/>
                </a:solidFill>
                <a:latin typeface="Times New Roman"/>
                <a:ea typeface="Times New Roman"/>
                <a:cs typeface="Times New Roman"/>
                <a:sym typeface="Times New Roman"/>
              </a:rPr>
              <a:t>By combining natural, non-deterministic entropy with NIST-aligned post-quantum algorithms and mathematically validated randomness, the system goes beyond traditional cryptosystems and prepares secure encryption mechanisms for the emerging quantum computing era.</a:t>
            </a:r>
            <a:endParaRPr sz="1000">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4174a09cb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f4174a09cb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4174a09cb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4174a09cb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4174a09cb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4174a09cb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4174a09cb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f4174a09cb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000">
                <a:latin typeface="Times New Roman"/>
                <a:ea typeface="Times New Roman"/>
                <a:cs typeface="Times New Roman"/>
                <a:sym typeface="Times New Roman"/>
              </a:rPr>
              <a:t>Pass 100% of the NIST SP 800-22 and NIST SP 800-90B statistical test suites across $10^6$ sample batches to ensure non-deterministic, true randomness.</a:t>
            </a:r>
            <a:endParaRPr sz="1000">
              <a:latin typeface="Times New Roman"/>
              <a:ea typeface="Times New Roman"/>
              <a:cs typeface="Times New Roman"/>
              <a:sym typeface="Times New Roman"/>
            </a:endParaRPr>
          </a:p>
          <a:p>
            <a:pPr indent="0" lvl="0" marL="457200" rtl="0" algn="l">
              <a:lnSpc>
                <a:spcPct val="115000"/>
              </a:lnSpc>
              <a:spcBef>
                <a:spcPts val="120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4174a09cb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4174a09cb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1200"/>
              </a:spcAft>
              <a:buNone/>
            </a:pPr>
            <a:r>
              <a:t/>
            </a:r>
            <a:endParaRPr sz="1000">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56" name="Google Shape;56;p14"/>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57" name="Google Shape;57;p14"/>
          <p:cNvSpPr txBox="1"/>
          <p:nvPr>
            <p:ph type="ctrTitle"/>
          </p:nvPr>
        </p:nvSpPr>
        <p:spPr>
          <a:xfrm>
            <a:off x="3044700" y="1444255"/>
            <a:ext cx="3054600" cy="1537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58" name="Google Shape;58;p14"/>
          <p:cNvSpPr txBox="1"/>
          <p:nvPr>
            <p:ph idx="1" type="subTitle"/>
          </p:nvPr>
        </p:nvSpPr>
        <p:spPr>
          <a:xfrm>
            <a:off x="3044700" y="3116580"/>
            <a:ext cx="3054600" cy="701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59" name="Google Shape;59;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 name="Shape 60"/>
        <p:cNvGrpSpPr/>
        <p:nvPr/>
      </p:nvGrpSpPr>
      <p:grpSpPr>
        <a:xfrm>
          <a:off x="0" y="0"/>
          <a:ext cx="0" cy="0"/>
          <a:chOff x="0" y="0"/>
          <a:chExt cx="0" cy="0"/>
        </a:xfrm>
      </p:grpSpPr>
      <p:sp>
        <p:nvSpPr>
          <p:cNvPr id="61" name="Google Shape;61;p15"/>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62" name="Google Shape;62;p15"/>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63" name="Google Shape;63;p15"/>
          <p:cNvSpPr txBox="1"/>
          <p:nvPr>
            <p:ph type="title"/>
          </p:nvPr>
        </p:nvSpPr>
        <p:spPr>
          <a:xfrm>
            <a:off x="773700" y="1806450"/>
            <a:ext cx="7596600" cy="15306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64" name="Google Shape;64;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6"/>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8" name="Google Shape;68;p16"/>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9" name="Google Shape;69;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0" name="Shape 70"/>
        <p:cNvGrpSpPr/>
        <p:nvPr/>
      </p:nvGrpSpPr>
      <p:grpSpPr>
        <a:xfrm>
          <a:off x="0" y="0"/>
          <a:ext cx="0" cy="0"/>
          <a:chOff x="0" y="0"/>
          <a:chExt cx="0" cy="0"/>
        </a:xfrm>
      </p:grpSpPr>
      <p:sp>
        <p:nvSpPr>
          <p:cNvPr id="71" name="Google Shape;71;p17"/>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2" name="Google Shape;72;p17"/>
          <p:cNvSpPr txBox="1"/>
          <p:nvPr>
            <p:ph idx="1" type="body"/>
          </p:nvPr>
        </p:nvSpPr>
        <p:spPr>
          <a:xfrm>
            <a:off x="3117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3" name="Google Shape;73;p17"/>
          <p:cNvSpPr txBox="1"/>
          <p:nvPr>
            <p:ph idx="2" type="body"/>
          </p:nvPr>
        </p:nvSpPr>
        <p:spPr>
          <a:xfrm>
            <a:off x="48324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4" name="Google Shape;74;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18"/>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0" name="Google Shape;80;p19"/>
          <p:cNvSpPr txBox="1"/>
          <p:nvPr>
            <p:ph idx="1" type="body"/>
          </p:nvPr>
        </p:nvSpPr>
        <p:spPr>
          <a:xfrm>
            <a:off x="311700" y="1399400"/>
            <a:ext cx="2808000" cy="2784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1" name="Google Shape;81;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 name="Shape 82"/>
        <p:cNvGrpSpPr/>
        <p:nvPr/>
      </p:nvGrpSpPr>
      <p:grpSpPr>
        <a:xfrm>
          <a:off x="0" y="0"/>
          <a:ext cx="0" cy="0"/>
          <a:chOff x="0" y="0"/>
          <a:chExt cx="0" cy="0"/>
        </a:xfrm>
      </p:grpSpPr>
      <p:sp>
        <p:nvSpPr>
          <p:cNvPr id="83" name="Google Shape;83;p20"/>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0"/>
          <p:cNvSpPr txBox="1"/>
          <p:nvPr>
            <p:ph type="title"/>
          </p:nvPr>
        </p:nvSpPr>
        <p:spPr>
          <a:xfrm>
            <a:off x="490250" y="450150"/>
            <a:ext cx="5878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5" name="Google Shape;8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1"/>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8" name="Google Shape;88;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89" name="Google Shape;89;p21"/>
          <p:cNvSpPr txBox="1"/>
          <p:nvPr>
            <p:ph type="title"/>
          </p:nvPr>
        </p:nvSpPr>
        <p:spPr>
          <a:xfrm>
            <a:off x="265500" y="9292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90" name="Google Shape;90;p21"/>
          <p:cNvSpPr txBox="1"/>
          <p:nvPr>
            <p:ph idx="1" type="subTitle"/>
          </p:nvPr>
        </p:nvSpPr>
        <p:spPr>
          <a:xfrm>
            <a:off x="265500" y="2769001"/>
            <a:ext cx="4045200" cy="1574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91" name="Google Shape;91;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92" name="Google Shape;92;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3" name="Shape 93"/>
        <p:cNvGrpSpPr/>
        <p:nvPr/>
      </p:nvGrpSpPr>
      <p:grpSpPr>
        <a:xfrm>
          <a:off x="0" y="0"/>
          <a:ext cx="0" cy="0"/>
          <a:chOff x="0" y="0"/>
          <a:chExt cx="0" cy="0"/>
        </a:xfrm>
      </p:grpSpPr>
      <p:sp>
        <p:nvSpPr>
          <p:cNvPr id="94" name="Google Shape;94;p22"/>
          <p:cNvSpPr txBox="1"/>
          <p:nvPr>
            <p:ph idx="1" type="body"/>
          </p:nvPr>
        </p:nvSpPr>
        <p:spPr>
          <a:xfrm>
            <a:off x="319500" y="42189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95" name="Google Shape;95;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6" name="Shape 96"/>
        <p:cNvGrpSpPr/>
        <p:nvPr/>
      </p:nvGrpSpPr>
      <p:grpSpPr>
        <a:xfrm>
          <a:off x="0" y="0"/>
          <a:ext cx="0" cy="0"/>
          <a:chOff x="0" y="0"/>
          <a:chExt cx="0" cy="0"/>
        </a:xfrm>
      </p:grpSpPr>
      <p:sp>
        <p:nvSpPr>
          <p:cNvPr id="97" name="Google Shape;97;p23"/>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3"/>
          <p:cNvSpPr txBox="1"/>
          <p:nvPr>
            <p:ph hasCustomPrompt="1" type="title"/>
          </p:nvPr>
        </p:nvSpPr>
        <p:spPr>
          <a:xfrm>
            <a:off x="311700" y="957125"/>
            <a:ext cx="8520600" cy="2128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99" name="Google Shape;99;p23"/>
          <p:cNvSpPr txBox="1"/>
          <p:nvPr>
            <p:ph idx="1" type="body"/>
          </p:nvPr>
        </p:nvSpPr>
        <p:spPr>
          <a:xfrm>
            <a:off x="311700" y="316200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0" name="Google Shape;10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 name="Shape 101"/>
        <p:cNvGrpSpPr/>
        <p:nvPr/>
      </p:nvGrpSpPr>
      <p:grpSpPr>
        <a:xfrm>
          <a:off x="0" y="0"/>
          <a:ext cx="0" cy="0"/>
          <a:chOff x="0" y="0"/>
          <a:chExt cx="0" cy="0"/>
        </a:xfrm>
      </p:grpSpPr>
      <p:sp>
        <p:nvSpPr>
          <p:cNvPr id="102" name="Google Shape;102;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lux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52" name="Google Shape;52;p13"/>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5"/>
          <p:cNvSpPr txBox="1"/>
          <p:nvPr>
            <p:ph type="ctrTitle"/>
          </p:nvPr>
        </p:nvSpPr>
        <p:spPr>
          <a:xfrm>
            <a:off x="331050" y="1023125"/>
            <a:ext cx="8481900" cy="1960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en" sz="4200">
                <a:latin typeface="Economica"/>
                <a:ea typeface="Economica"/>
                <a:cs typeface="Economica"/>
                <a:sym typeface="Economica"/>
              </a:rPr>
              <a:t>Project Ragnarok: </a:t>
            </a:r>
            <a:endParaRPr sz="4200">
              <a:latin typeface="Economica"/>
              <a:ea typeface="Economica"/>
              <a:cs typeface="Economica"/>
              <a:sym typeface="Economica"/>
            </a:endParaRPr>
          </a:p>
          <a:p>
            <a:pPr indent="0" lvl="0" marL="0" rtl="0" algn="ctr">
              <a:spcBef>
                <a:spcPts val="0"/>
              </a:spcBef>
              <a:spcAft>
                <a:spcPts val="0"/>
              </a:spcAft>
              <a:buNone/>
            </a:pPr>
            <a:r>
              <a:rPr lang="en" sz="4200">
                <a:latin typeface="Economica"/>
                <a:ea typeface="Economica"/>
                <a:cs typeface="Economica"/>
                <a:sym typeface="Economica"/>
              </a:rPr>
              <a:t>Post-Quantum Cybersecurity with Lightning data</a:t>
            </a:r>
            <a:endParaRPr sz="4200">
              <a:latin typeface="Economica"/>
              <a:ea typeface="Economica"/>
              <a:cs typeface="Economica"/>
              <a:sym typeface="Economica"/>
            </a:endParaRPr>
          </a:p>
        </p:txBody>
      </p:sp>
      <p:sp>
        <p:nvSpPr>
          <p:cNvPr id="108" name="Google Shape;108;p25"/>
          <p:cNvSpPr txBox="1"/>
          <p:nvPr/>
        </p:nvSpPr>
        <p:spPr>
          <a:xfrm>
            <a:off x="2567275" y="2983925"/>
            <a:ext cx="3847200" cy="129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000000"/>
                </a:solidFill>
                <a:latin typeface="Economica"/>
                <a:ea typeface="Economica"/>
                <a:cs typeface="Economica"/>
                <a:sym typeface="Economica"/>
              </a:rPr>
              <a:t>Team Members: Joanna Zhang, Gianni Bubb, </a:t>
            </a:r>
            <a:endParaRPr sz="1800">
              <a:solidFill>
                <a:srgbClr val="000000"/>
              </a:solidFill>
              <a:latin typeface="Economica"/>
              <a:ea typeface="Economica"/>
              <a:cs typeface="Economica"/>
              <a:sym typeface="Economica"/>
            </a:endParaRPr>
          </a:p>
          <a:p>
            <a:pPr indent="0" lvl="0" marL="0" rtl="0" algn="ctr">
              <a:lnSpc>
                <a:spcPct val="115000"/>
              </a:lnSpc>
              <a:spcBef>
                <a:spcPts val="0"/>
              </a:spcBef>
              <a:spcAft>
                <a:spcPts val="0"/>
              </a:spcAft>
              <a:buNone/>
            </a:pPr>
            <a:r>
              <a:rPr lang="en" sz="1800">
                <a:solidFill>
                  <a:srgbClr val="000000"/>
                </a:solidFill>
                <a:latin typeface="Economica"/>
                <a:ea typeface="Economica"/>
                <a:cs typeface="Economica"/>
                <a:sym typeface="Economica"/>
              </a:rPr>
              <a:t>Aidan Nelappana</a:t>
            </a:r>
            <a:endParaRPr sz="1800">
              <a:solidFill>
                <a:srgbClr val="000000"/>
              </a:solidFill>
              <a:latin typeface="Economica"/>
              <a:ea typeface="Economica"/>
              <a:cs typeface="Economica"/>
              <a:sym typeface="Economica"/>
            </a:endParaRPr>
          </a:p>
          <a:p>
            <a:pPr indent="0" lvl="0" marL="0" rtl="0" algn="ctr">
              <a:lnSpc>
                <a:spcPct val="115000"/>
              </a:lnSpc>
              <a:spcBef>
                <a:spcPts val="0"/>
              </a:spcBef>
              <a:spcAft>
                <a:spcPts val="0"/>
              </a:spcAft>
              <a:buNone/>
            </a:pPr>
            <a:r>
              <a:rPr lang="en" sz="1800">
                <a:solidFill>
                  <a:srgbClr val="000000"/>
                </a:solidFill>
                <a:latin typeface="Economica"/>
                <a:ea typeface="Economica"/>
                <a:cs typeface="Economica"/>
                <a:sym typeface="Economica"/>
              </a:rPr>
              <a:t>Faculty Advisor and Client: Dr. Bhattacharyya </a:t>
            </a:r>
            <a:endParaRPr sz="1800">
              <a:solidFill>
                <a:srgbClr val="000000"/>
              </a:solidFill>
              <a:latin typeface="Economica"/>
              <a:ea typeface="Economica"/>
              <a:cs typeface="Economica"/>
              <a:sym typeface="Economica"/>
            </a:endParaRPr>
          </a:p>
          <a:p>
            <a:pPr indent="0" lvl="0" marL="0" rtl="0" algn="ctr">
              <a:lnSpc>
                <a:spcPct val="115000"/>
              </a:lnSpc>
              <a:spcBef>
                <a:spcPts val="0"/>
              </a:spcBef>
              <a:spcAft>
                <a:spcPts val="0"/>
              </a:spcAft>
              <a:buNone/>
            </a:pPr>
            <a:r>
              <a:rPr lang="en" sz="1800">
                <a:solidFill>
                  <a:schemeClr val="dk1"/>
                </a:solidFill>
                <a:latin typeface="Economica"/>
                <a:ea typeface="Economica"/>
                <a:cs typeface="Economica"/>
                <a:sym typeface="Economica"/>
              </a:rPr>
              <a:t>Dr. Amitabh Nag</a:t>
            </a:r>
            <a:endParaRPr sz="1800">
              <a:latin typeface="Economica"/>
              <a:ea typeface="Economica"/>
              <a:cs typeface="Economica"/>
              <a:sym typeface="Economic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Milestone 4</a:t>
            </a:r>
            <a:endParaRPr/>
          </a:p>
        </p:txBody>
      </p:sp>
      <p:sp>
        <p:nvSpPr>
          <p:cNvPr id="162" name="Google Shape;162;p34"/>
          <p:cNvSpPr txBox="1"/>
          <p:nvPr>
            <p:ph idx="1" type="body"/>
          </p:nvPr>
        </p:nvSpPr>
        <p:spPr>
          <a:xfrm>
            <a:off x="311700" y="1225225"/>
            <a:ext cx="8520600" cy="3723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Run the webserver on the Raspberry Pi and tackle any bugs that could arise while preparing the product.</a:t>
            </a:r>
            <a:endParaRPr/>
          </a:p>
          <a:p>
            <a:pPr indent="-342900" lvl="0" marL="457200" rtl="0" algn="l">
              <a:spcBef>
                <a:spcPts val="0"/>
              </a:spcBef>
              <a:spcAft>
                <a:spcPts val="0"/>
              </a:spcAft>
              <a:buSzPts val="1800"/>
              <a:buChar char="●"/>
            </a:pPr>
            <a:r>
              <a:rPr lang="en"/>
              <a:t>Fully integrate the data fetchers of different proposed sources of high entropy data. This data will be prepared for efficient storage and security. </a:t>
            </a:r>
            <a:endParaRPr/>
          </a:p>
          <a:p>
            <a:pPr indent="-342900" lvl="0" marL="457200" rtl="0" algn="l">
              <a:spcBef>
                <a:spcPts val="0"/>
              </a:spcBef>
              <a:spcAft>
                <a:spcPts val="0"/>
              </a:spcAft>
              <a:buSzPts val="1800"/>
              <a:buChar char="●"/>
            </a:pPr>
            <a:r>
              <a:rPr lang="en"/>
              <a:t>Finalize and implement the entropy analysis and maximization tools for the server; this includes a fast implementation of Toeplitz Hashing and SHA-3.</a:t>
            </a:r>
            <a:endParaRPr/>
          </a:p>
          <a:p>
            <a:pPr indent="-342900" lvl="0" marL="457200" rtl="0" algn="l">
              <a:spcBef>
                <a:spcPts val="0"/>
              </a:spcBef>
              <a:spcAft>
                <a:spcPts val="0"/>
              </a:spcAft>
              <a:buSzPts val="1800"/>
              <a:buChar char="●"/>
            </a:pPr>
            <a:r>
              <a:rPr lang="en"/>
              <a:t>Gather enough data in order to ensure statistical accuracy in our minimum entropy results for base line testing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Milestone 4 Task Matrix</a:t>
            </a:r>
            <a:endParaRPr/>
          </a:p>
        </p:txBody>
      </p:sp>
      <p:graphicFrame>
        <p:nvGraphicFramePr>
          <p:cNvPr id="168" name="Google Shape;168;p35"/>
          <p:cNvGraphicFramePr/>
          <p:nvPr/>
        </p:nvGraphicFramePr>
        <p:xfrm>
          <a:off x="311700" y="1147225"/>
          <a:ext cx="3000000" cy="3000000"/>
        </p:xfrm>
        <a:graphic>
          <a:graphicData uri="http://schemas.openxmlformats.org/drawingml/2006/table">
            <a:tbl>
              <a:tblPr>
                <a:noFill/>
                <a:tableStyleId>{E70649DC-39D5-40F7-98DF-48E684D302E0}</a:tableStyleId>
              </a:tblPr>
              <a:tblGrid>
                <a:gridCol w="1479175"/>
                <a:gridCol w="2295600"/>
                <a:gridCol w="2282450"/>
                <a:gridCol w="2532625"/>
              </a:tblGrid>
              <a:tr h="327025">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Task</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Aidan</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Gianni</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Joanna</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3270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 Test Rust Server on Raspberry Pi</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Will assist with any debugging</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Lead testing on Raspberry Pi and ensure features work as expected.</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Will assist with any debugging</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3270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Data fetchers</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Build and rollout fully integrated high entropy data fetchers and test min entropy</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Support with API integration</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Support with Server integration and security</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3270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 Entropy analysis and maximization</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Will gather 10^6 data points per data set and run NIST 800-90B entropy testing suite </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Support with API integration</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Support with server integration</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3270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 Gather high entropy data sets with over 10^6 samples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Construct and deploy the data fetchers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Assist wherever needed</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Assist wherever needed</a:t>
                      </a:r>
                      <a:endParaRPr sz="1200">
                        <a:latin typeface="Times New Roman"/>
                        <a:ea typeface="Times New Roman"/>
                        <a:cs typeface="Times New Roman"/>
                        <a:sym typeface="Times New Roman"/>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Milestone 5</a:t>
            </a:r>
            <a:endParaRPr/>
          </a:p>
        </p:txBody>
      </p:sp>
      <p:sp>
        <p:nvSpPr>
          <p:cNvPr id="174" name="Google Shape;174;p36"/>
          <p:cNvSpPr txBox="1"/>
          <p:nvPr>
            <p:ph idx="1" type="body"/>
          </p:nvPr>
        </p:nvSpPr>
        <p:spPr>
          <a:xfrm>
            <a:off x="311700" y="1225225"/>
            <a:ext cx="8520600" cy="3723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Fully implement and secure the Python API using token-based authentication (OAuth2/JWT).</a:t>
            </a:r>
            <a:endParaRPr/>
          </a:p>
          <a:p>
            <a:pPr indent="-342900" lvl="0" marL="457200" rtl="0" algn="l">
              <a:spcBef>
                <a:spcPts val="0"/>
              </a:spcBef>
              <a:spcAft>
                <a:spcPts val="0"/>
              </a:spcAft>
              <a:buSzPts val="1800"/>
              <a:buChar char="●"/>
            </a:pPr>
            <a:r>
              <a:rPr lang="en"/>
              <a:t>Integrate NIST-approved Post-Quantum Cryptography (PQC) schemes into the key generation pipeline.</a:t>
            </a:r>
            <a:endParaRPr/>
          </a:p>
          <a:p>
            <a:pPr indent="-342900" lvl="0" marL="457200" rtl="0" algn="l">
              <a:spcBef>
                <a:spcPts val="0"/>
              </a:spcBef>
              <a:spcAft>
                <a:spcPts val="0"/>
              </a:spcAft>
              <a:buSzPts val="1800"/>
              <a:buChar char="●"/>
            </a:pPr>
            <a:r>
              <a:rPr lang="en"/>
              <a:t>Implement end-to-end database security and access control mechanisms for raw lightning telemetry data.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7"/>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Milestone 6</a:t>
            </a:r>
            <a:endParaRPr/>
          </a:p>
        </p:txBody>
      </p:sp>
      <p:sp>
        <p:nvSpPr>
          <p:cNvPr id="180" name="Google Shape;180;p37"/>
          <p:cNvSpPr txBox="1"/>
          <p:nvPr>
            <p:ph idx="1" type="body"/>
          </p:nvPr>
        </p:nvSpPr>
        <p:spPr>
          <a:xfrm>
            <a:off x="311700" y="1225225"/>
            <a:ext cx="8520600" cy="3723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Conduct comprehensive benchmark testing (NIST statistical suites, API load testing, and latency checks on the Raspberry Pi).</a:t>
            </a:r>
            <a:endParaRPr/>
          </a:p>
          <a:p>
            <a:pPr indent="-342900" lvl="0" marL="457200" rtl="0" algn="l">
              <a:spcBef>
                <a:spcPts val="0"/>
              </a:spcBef>
              <a:spcAft>
                <a:spcPts val="0"/>
              </a:spcAft>
              <a:buSzPts val="1800"/>
              <a:buChar char="●"/>
            </a:pPr>
            <a:r>
              <a:rPr lang="en"/>
              <a:t>Conduct security auditing of API authorization and database access roles.</a:t>
            </a:r>
            <a:endParaRPr/>
          </a:p>
          <a:p>
            <a:pPr indent="-342900" lvl="0" marL="457200" rtl="0" algn="l">
              <a:spcBef>
                <a:spcPts val="0"/>
              </a:spcBef>
              <a:spcAft>
                <a:spcPts val="0"/>
              </a:spcAft>
              <a:buSzPts val="1800"/>
              <a:buChar char="●"/>
            </a:pPr>
            <a:r>
              <a:rPr lang="en"/>
              <a:t>Finalize project documentation, user user guides, and perform final product demonstration.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8"/>
          <p:cNvSpPr txBox="1"/>
          <p:nvPr>
            <p:ph type="title"/>
          </p:nvPr>
        </p:nvSpPr>
        <p:spPr>
          <a:xfrm>
            <a:off x="773700" y="1806450"/>
            <a:ext cx="7596600" cy="1530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Thank you for your attention.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Goal and Motivation</a:t>
            </a:r>
            <a:endParaRPr/>
          </a:p>
        </p:txBody>
      </p:sp>
      <p:sp>
        <p:nvSpPr>
          <p:cNvPr id="114" name="Google Shape;114;p26"/>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Char char="●"/>
            </a:pPr>
            <a:r>
              <a:rPr lang="en">
                <a:solidFill>
                  <a:schemeClr val="dk1"/>
                </a:solidFill>
              </a:rPr>
              <a:t>Address weaknesses in pseudo-random number generation</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Use natural lightning data for higher entropy</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Prepare cryptography for the </a:t>
            </a:r>
            <a:r>
              <a:rPr b="1" lang="en">
                <a:solidFill>
                  <a:schemeClr val="dk1"/>
                </a:solidFill>
              </a:rPr>
              <a:t>post-quantum era</a:t>
            </a:r>
            <a:br>
              <a:rPr b="1" lang="en">
                <a:solidFill>
                  <a:schemeClr val="dk1"/>
                </a:solidFill>
              </a:rPr>
            </a:br>
            <a:endParaRPr b="1">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Protect modern systems from quantum-assisted attacks</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7"/>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Approach (key features)</a:t>
            </a:r>
            <a:endParaRPr/>
          </a:p>
        </p:txBody>
      </p:sp>
      <p:sp>
        <p:nvSpPr>
          <p:cNvPr id="120" name="Google Shape;120;p27"/>
          <p:cNvSpPr txBox="1"/>
          <p:nvPr>
            <p:ph idx="1" type="body"/>
          </p:nvPr>
        </p:nvSpPr>
        <p:spPr>
          <a:xfrm>
            <a:off x="311700" y="1225225"/>
            <a:ext cx="8520600" cy="3793500"/>
          </a:xfrm>
          <a:prstGeom prst="rect">
            <a:avLst/>
          </a:prstGeom>
        </p:spPr>
        <p:txBody>
          <a:bodyPr anchorCtr="0" anchor="t" bIns="91425" lIns="91425" spcFirstLastPara="1" rIns="91425" wrap="square" tIns="91425">
            <a:normAutofit fontScale="92500" lnSpcReduction="20000"/>
          </a:bodyPr>
          <a:lstStyle/>
          <a:p>
            <a:pPr indent="0" lvl="0" marL="0" rtl="0" algn="l">
              <a:spcBef>
                <a:spcPts val="1200"/>
              </a:spcBef>
              <a:spcAft>
                <a:spcPts val="0"/>
              </a:spcAft>
              <a:buNone/>
            </a:pPr>
            <a:r>
              <a:rPr b="1" lang="en"/>
              <a:t>1. Post-Quantum-Resistant Encryption Algorithm</a:t>
            </a:r>
            <a:endParaRPr/>
          </a:p>
          <a:p>
            <a:pPr indent="0" lvl="0" marL="0" rtl="0" algn="l">
              <a:spcBef>
                <a:spcPts val="1200"/>
              </a:spcBef>
              <a:spcAft>
                <a:spcPts val="0"/>
              </a:spcAft>
              <a:buNone/>
            </a:pPr>
            <a:r>
              <a:rPr lang="en"/>
              <a:t>The u</a:t>
            </a:r>
            <a:r>
              <a:rPr lang="en"/>
              <a:t>ser will have encryption resistant to quantum-assisted attacks</a:t>
            </a:r>
            <a:endParaRPr/>
          </a:p>
          <a:p>
            <a:pPr indent="0" lvl="0" marL="0" rtl="0" algn="l">
              <a:lnSpc>
                <a:spcPct val="150000"/>
              </a:lnSpc>
              <a:spcBef>
                <a:spcPts val="1200"/>
              </a:spcBef>
              <a:spcAft>
                <a:spcPts val="0"/>
              </a:spcAft>
              <a:buNone/>
            </a:pPr>
            <a:r>
              <a:rPr b="1" lang="en"/>
              <a:t>2. Python API for Secure Random Number Access</a:t>
            </a:r>
            <a:endParaRPr b="1"/>
          </a:p>
          <a:p>
            <a:pPr indent="0" lvl="0" marL="0" rtl="0" algn="l">
              <a:spcBef>
                <a:spcPts val="1200"/>
              </a:spcBef>
              <a:spcAft>
                <a:spcPts val="0"/>
              </a:spcAft>
              <a:buNone/>
            </a:pPr>
            <a:r>
              <a:rPr lang="en"/>
              <a:t>The u</a:t>
            </a:r>
            <a:r>
              <a:rPr lang="en"/>
              <a:t>ser has access to random numbers through a python API. Improving the ease of access and implementation of generated keys. Which includes a continuously updated database.</a:t>
            </a:r>
            <a:endParaRPr/>
          </a:p>
          <a:p>
            <a:pPr indent="0" lvl="0" marL="0" rtl="0" algn="l">
              <a:lnSpc>
                <a:spcPct val="150000"/>
              </a:lnSpc>
              <a:spcBef>
                <a:spcPts val="1200"/>
              </a:spcBef>
              <a:spcAft>
                <a:spcPts val="0"/>
              </a:spcAft>
              <a:buNone/>
            </a:pPr>
            <a:r>
              <a:rPr b="1" lang="en"/>
              <a:t>3. Non-Deterministic Key Generation via Lightning Data</a:t>
            </a:r>
            <a:endParaRPr b="1"/>
          </a:p>
          <a:p>
            <a:pPr indent="0" lvl="0" marL="0" rtl="0" algn="l">
              <a:lnSpc>
                <a:spcPct val="150000"/>
              </a:lnSpc>
              <a:spcBef>
                <a:spcPts val="0"/>
              </a:spcBef>
              <a:spcAft>
                <a:spcPts val="0"/>
              </a:spcAft>
              <a:buClr>
                <a:schemeClr val="dk1"/>
              </a:buClr>
              <a:buSzPct val="45833"/>
              <a:buFont typeface="Arial"/>
              <a:buNone/>
            </a:pPr>
            <a:r>
              <a:rPr lang="en"/>
              <a:t>Mathematically prove high entropy in the random numbers and meet NIST standards. Ensuring the project will be of use to computer scientists and cryptography researchers.</a:t>
            </a:r>
            <a:endParaRPr b="1"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Novel Feature</a:t>
            </a:r>
            <a:endParaRPr/>
          </a:p>
        </p:txBody>
      </p:sp>
      <p:sp>
        <p:nvSpPr>
          <p:cNvPr id="126" name="Google Shape;126;p28"/>
          <p:cNvSpPr txBox="1"/>
          <p:nvPr>
            <p:ph idx="1" type="body"/>
          </p:nvPr>
        </p:nvSpPr>
        <p:spPr>
          <a:xfrm>
            <a:off x="311700" y="1471075"/>
            <a:ext cx="8520600" cy="310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a:t>Novel Feature 1: Lightning-Based Entropy Generation</a:t>
            </a:r>
            <a:endParaRPr b="1"/>
          </a:p>
          <a:p>
            <a:pPr indent="0" lvl="0" marL="457200" rtl="0" algn="l">
              <a:spcBef>
                <a:spcPts val="1200"/>
              </a:spcBef>
              <a:spcAft>
                <a:spcPts val="1200"/>
              </a:spcAft>
              <a:buNone/>
            </a:pPr>
            <a:r>
              <a:rPr lang="en"/>
              <a:t>R</a:t>
            </a:r>
            <a:r>
              <a:rPr lang="en"/>
              <a:t>eal-world lightning data as a source of high-entropy randomness while incorporating post-quantum cryptographic principles.</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9"/>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Algorithms and Tools</a:t>
            </a:r>
            <a:endParaRPr/>
          </a:p>
        </p:txBody>
      </p:sp>
      <p:sp>
        <p:nvSpPr>
          <p:cNvPr id="132" name="Google Shape;132;p29"/>
          <p:cNvSpPr txBox="1"/>
          <p:nvPr>
            <p:ph idx="1" type="body"/>
          </p:nvPr>
        </p:nvSpPr>
        <p:spPr>
          <a:xfrm>
            <a:off x="311700" y="1471075"/>
            <a:ext cx="8520600" cy="3108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Rust</a:t>
            </a:r>
            <a:endParaRPr/>
          </a:p>
          <a:p>
            <a:pPr indent="-342900" lvl="0" marL="457200" rtl="0" algn="l">
              <a:spcBef>
                <a:spcPts val="0"/>
              </a:spcBef>
              <a:spcAft>
                <a:spcPts val="0"/>
              </a:spcAft>
              <a:buSzPts val="1800"/>
              <a:buChar char="●"/>
            </a:pPr>
            <a:r>
              <a:rPr lang="en"/>
              <a:t>FastAPI</a:t>
            </a:r>
            <a:endParaRPr/>
          </a:p>
          <a:p>
            <a:pPr indent="-342900" lvl="0" marL="457200" rtl="0" algn="l">
              <a:spcBef>
                <a:spcPts val="0"/>
              </a:spcBef>
              <a:spcAft>
                <a:spcPts val="0"/>
              </a:spcAft>
              <a:buSzPts val="1800"/>
              <a:buChar char="●"/>
            </a:pPr>
            <a:r>
              <a:rPr lang="en"/>
              <a:t>Existing </a:t>
            </a:r>
            <a:r>
              <a:rPr lang="en"/>
              <a:t>encryption</a:t>
            </a:r>
            <a:r>
              <a:rPr lang="en"/>
              <a:t> schemes and post-quantum encryption algorithms approved by NIST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Technical Challenges</a:t>
            </a:r>
            <a:endParaRPr/>
          </a:p>
        </p:txBody>
      </p:sp>
      <p:sp>
        <p:nvSpPr>
          <p:cNvPr id="138" name="Google Shape;138;p30"/>
          <p:cNvSpPr txBox="1"/>
          <p:nvPr>
            <p:ph idx="1" type="body"/>
          </p:nvPr>
        </p:nvSpPr>
        <p:spPr>
          <a:xfrm>
            <a:off x="311700" y="1225225"/>
            <a:ext cx="8520600" cy="3723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rabicPeriod"/>
            </a:pPr>
            <a:r>
              <a:rPr lang="en">
                <a:solidFill>
                  <a:schemeClr val="dk1"/>
                </a:solidFill>
              </a:rPr>
              <a:t>Understanding cryptographic system design</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Measuring and maximizing entropy</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Designing secure Python APIs</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Securing databases</a:t>
            </a:r>
            <a:br>
              <a:rPr lang="en"/>
            </a:br>
            <a:endParaRPr/>
          </a:p>
          <a:p>
            <a:pPr indent="-342900" lvl="0" marL="457200" rtl="0" algn="l">
              <a:spcBef>
                <a:spcPts val="0"/>
              </a:spcBef>
              <a:spcAft>
                <a:spcPts val="0"/>
              </a:spcAft>
              <a:buSzPts val="1800"/>
              <a:buAutoNum type="arabicPeriod"/>
            </a:pPr>
            <a:r>
              <a:rPr lang="en"/>
              <a:t>Building and porting a server to Raspberry Pi</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1"/>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Design</a:t>
            </a:r>
            <a:endParaRPr/>
          </a:p>
        </p:txBody>
      </p:sp>
      <p:pic>
        <p:nvPicPr>
          <p:cNvPr id="144" name="Google Shape;144;p31"/>
          <p:cNvPicPr preferRelativeResize="0"/>
          <p:nvPr/>
        </p:nvPicPr>
        <p:blipFill>
          <a:blip r:embed="rId3">
            <a:alphaModFix/>
          </a:blip>
          <a:stretch>
            <a:fillRect/>
          </a:stretch>
        </p:blipFill>
        <p:spPr>
          <a:xfrm>
            <a:off x="118263" y="1236425"/>
            <a:ext cx="8907475" cy="3077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2"/>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Evaluation Categories</a:t>
            </a:r>
            <a:endParaRPr/>
          </a:p>
        </p:txBody>
      </p:sp>
      <p:sp>
        <p:nvSpPr>
          <p:cNvPr id="150" name="Google Shape;150;p32"/>
          <p:cNvSpPr txBox="1"/>
          <p:nvPr>
            <p:ph idx="1" type="body"/>
          </p:nvPr>
        </p:nvSpPr>
        <p:spPr>
          <a:xfrm>
            <a:off x="311700" y="1225225"/>
            <a:ext cx="8520600" cy="3723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Entropy &amp; Randomness Quality</a:t>
            </a:r>
            <a:endParaRPr/>
          </a:p>
          <a:p>
            <a:pPr indent="-317500" lvl="1" marL="914400" rtl="0" algn="l">
              <a:spcBef>
                <a:spcPts val="0"/>
              </a:spcBef>
              <a:spcAft>
                <a:spcPts val="0"/>
              </a:spcAft>
              <a:buSzPts val="1400"/>
              <a:buAutoNum type="alphaLcPeriod"/>
            </a:pPr>
            <a:r>
              <a:rPr lang="en"/>
              <a:t>Ensure non-deterministic, true randomness by following NIST standards and using NIST test suites</a:t>
            </a:r>
            <a:endParaRPr/>
          </a:p>
          <a:p>
            <a:pPr indent="-342900" lvl="0" marL="457200" rtl="0" algn="l">
              <a:spcBef>
                <a:spcPts val="0"/>
              </a:spcBef>
              <a:spcAft>
                <a:spcPts val="0"/>
              </a:spcAft>
              <a:buSzPts val="1800"/>
              <a:buAutoNum type="arabicPeriod"/>
            </a:pPr>
            <a:r>
              <a:rPr lang="en"/>
              <a:t>Post-Quantum Security</a:t>
            </a:r>
            <a:endParaRPr/>
          </a:p>
          <a:p>
            <a:pPr indent="-317500" lvl="1" marL="914400" rtl="0" algn="l">
              <a:spcBef>
                <a:spcPts val="0"/>
              </a:spcBef>
              <a:spcAft>
                <a:spcPts val="0"/>
              </a:spcAft>
              <a:buSzPts val="1400"/>
              <a:buAutoNum type="alphaLcPeriod"/>
            </a:pPr>
            <a:r>
              <a:rPr lang="en"/>
              <a:t>Theoretical verification against known quantum attack models (Shor’s and Grover’s algorithms) matching NIST Security Category 1–5 standards.</a:t>
            </a:r>
            <a:endParaRPr/>
          </a:p>
          <a:p>
            <a:pPr indent="-342900" lvl="0" marL="457200" rtl="0" algn="l">
              <a:spcBef>
                <a:spcPts val="0"/>
              </a:spcBef>
              <a:spcAft>
                <a:spcPts val="0"/>
              </a:spcAft>
              <a:buSzPts val="1800"/>
              <a:buAutoNum type="arabicPeriod"/>
            </a:pPr>
            <a:r>
              <a:rPr lang="en"/>
              <a:t>System Latency &amp; Throughput</a:t>
            </a:r>
            <a:endParaRPr/>
          </a:p>
          <a:p>
            <a:pPr indent="-317500" lvl="1" marL="914400" rtl="0" algn="l">
              <a:spcBef>
                <a:spcPts val="0"/>
              </a:spcBef>
              <a:spcAft>
                <a:spcPts val="0"/>
              </a:spcAft>
              <a:buSzPts val="1400"/>
              <a:buAutoNum type="alphaLcPeriod"/>
            </a:pPr>
            <a:r>
              <a:rPr lang="en"/>
              <a:t>Key generation response time under 500ms via the Python API endpoint running on the Raspberry Pi target hardware.</a:t>
            </a:r>
            <a:endParaRPr/>
          </a:p>
          <a:p>
            <a:pPr indent="-342900" lvl="0" marL="457200" rtl="0" algn="l">
              <a:spcBef>
                <a:spcPts val="0"/>
              </a:spcBef>
              <a:spcAft>
                <a:spcPts val="0"/>
              </a:spcAft>
              <a:buSzPts val="1800"/>
              <a:buAutoNum type="arabicPeriod"/>
            </a:pPr>
            <a:r>
              <a:rPr lang="en"/>
              <a:t>Reliability</a:t>
            </a:r>
            <a:endParaRPr/>
          </a:p>
          <a:p>
            <a:pPr indent="-317500" lvl="1" marL="914400" rtl="0" algn="l">
              <a:spcBef>
                <a:spcPts val="0"/>
              </a:spcBef>
              <a:spcAft>
                <a:spcPts val="0"/>
              </a:spcAft>
              <a:buSzPts val="1400"/>
              <a:buAutoNum type="alphaLcPeriod"/>
            </a:pPr>
            <a:r>
              <a:rPr lang="en"/>
              <a:t>99.5% server uptime over a 7-day continuous run during continuous data ingestion and key generation cycles.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3"/>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Development Progress</a:t>
            </a:r>
            <a:endParaRPr/>
          </a:p>
        </p:txBody>
      </p:sp>
      <p:graphicFrame>
        <p:nvGraphicFramePr>
          <p:cNvPr id="156" name="Google Shape;156;p33"/>
          <p:cNvGraphicFramePr/>
          <p:nvPr/>
        </p:nvGraphicFramePr>
        <p:xfrm>
          <a:off x="582925" y="1311900"/>
          <a:ext cx="3000000" cy="3000000"/>
        </p:xfrm>
        <a:graphic>
          <a:graphicData uri="http://schemas.openxmlformats.org/drawingml/2006/table">
            <a:tbl>
              <a:tblPr>
                <a:noFill/>
                <a:tableStyleId>{6CAD31CF-CE12-4E40-A451-6A0D5EE0A7F2}</a:tableStyleId>
              </a:tblPr>
              <a:tblGrid>
                <a:gridCol w="2659375"/>
                <a:gridCol w="2659375"/>
                <a:gridCol w="2659375"/>
              </a:tblGrid>
              <a:tr h="483275">
                <a:tc>
                  <a:txBody>
                    <a:bodyPr/>
                    <a:lstStyle/>
                    <a:p>
                      <a:pPr indent="0" lvl="0" marL="0" rtl="0" algn="l">
                        <a:spcBef>
                          <a:spcPts val="0"/>
                        </a:spcBef>
                        <a:spcAft>
                          <a:spcPts val="0"/>
                        </a:spcAft>
                        <a:buNone/>
                      </a:pPr>
                      <a:r>
                        <a:rPr b="1" lang="en" sz="1800">
                          <a:latin typeface="Open Sans"/>
                          <a:ea typeface="Open Sans"/>
                          <a:cs typeface="Open Sans"/>
                          <a:sym typeface="Open Sans"/>
                        </a:rPr>
                        <a:t>Module/feature</a:t>
                      </a:r>
                      <a:endParaRPr b="1"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b="1" lang="en" sz="1800">
                          <a:latin typeface="Open Sans"/>
                          <a:ea typeface="Open Sans"/>
                          <a:cs typeface="Open Sans"/>
                          <a:sym typeface="Open Sans"/>
                        </a:rPr>
                        <a:t>Completion %</a:t>
                      </a:r>
                      <a:endParaRPr b="1"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b="1" lang="en" sz="1800">
                          <a:latin typeface="Open Sans"/>
                          <a:ea typeface="Open Sans"/>
                          <a:cs typeface="Open Sans"/>
                          <a:sym typeface="Open Sans"/>
                        </a:rPr>
                        <a:t>To do</a:t>
                      </a:r>
                      <a:endParaRPr b="1" sz="1800">
                        <a:latin typeface="Open Sans"/>
                        <a:ea typeface="Open Sans"/>
                        <a:cs typeface="Open Sans"/>
                        <a:sym typeface="Open Sans"/>
                      </a:endParaRPr>
                    </a:p>
                  </a:txBody>
                  <a:tcPr marT="63500" marB="63500" marR="63500" marL="63500"/>
                </a:tc>
              </a:tr>
              <a:tr h="1139975">
                <a:tc>
                  <a:txBody>
                    <a:bodyPr/>
                    <a:lstStyle/>
                    <a:p>
                      <a:pPr indent="0" lvl="0" marL="0" rtl="0" algn="l">
                        <a:spcBef>
                          <a:spcPts val="0"/>
                        </a:spcBef>
                        <a:spcAft>
                          <a:spcPts val="0"/>
                        </a:spcAft>
                        <a:buNone/>
                      </a:pPr>
                      <a:r>
                        <a:rPr lang="en" sz="1800">
                          <a:latin typeface="Open Sans"/>
                          <a:ea typeface="Open Sans"/>
                          <a:cs typeface="Open Sans"/>
                          <a:sym typeface="Open Sans"/>
                        </a:rPr>
                        <a:t>PQC Encryption Layer</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20%</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Implement NIST post-quantum key generation using entropy seeds.</a:t>
                      </a:r>
                      <a:endParaRPr sz="1800">
                        <a:latin typeface="Open Sans"/>
                        <a:ea typeface="Open Sans"/>
                        <a:cs typeface="Open Sans"/>
                        <a:sym typeface="Open Sans"/>
                      </a:endParaRPr>
                    </a:p>
                  </a:txBody>
                  <a:tcPr marT="63500" marB="63500" marR="63500" marL="63500"/>
                </a:tc>
              </a:tr>
              <a:tr h="767250">
                <a:tc>
                  <a:txBody>
                    <a:bodyPr/>
                    <a:lstStyle/>
                    <a:p>
                      <a:pPr indent="0" lvl="0" marL="0" rtl="0" algn="l">
                        <a:spcBef>
                          <a:spcPts val="0"/>
                        </a:spcBef>
                        <a:spcAft>
                          <a:spcPts val="0"/>
                        </a:spcAft>
                        <a:buNone/>
                      </a:pPr>
                      <a:r>
                        <a:rPr lang="en" sz="1800">
                          <a:latin typeface="Open Sans"/>
                          <a:ea typeface="Open Sans"/>
                          <a:cs typeface="Open Sans"/>
                          <a:sym typeface="Open Sans"/>
                        </a:rPr>
                        <a:t>API Backend</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30%</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Build Python API routes and token authentication.</a:t>
                      </a:r>
                      <a:endParaRPr sz="1800">
                        <a:latin typeface="Open Sans"/>
                        <a:ea typeface="Open Sans"/>
                        <a:cs typeface="Open Sans"/>
                        <a:sym typeface="Open Sans"/>
                      </a:endParaRPr>
                    </a:p>
                  </a:txBody>
                  <a:tcPr marT="63500" marB="63500" marR="63500" marL="63500"/>
                </a:tc>
              </a:tr>
              <a:tr h="1051225">
                <a:tc>
                  <a:txBody>
                    <a:bodyPr/>
                    <a:lstStyle/>
                    <a:p>
                      <a:pPr indent="0" lvl="0" marL="0" rtl="0" algn="l">
                        <a:spcBef>
                          <a:spcPts val="0"/>
                        </a:spcBef>
                        <a:spcAft>
                          <a:spcPts val="0"/>
                        </a:spcAft>
                        <a:buNone/>
                      </a:pPr>
                      <a:r>
                        <a:rPr lang="en" sz="1800">
                          <a:latin typeface="Open Sans"/>
                          <a:ea typeface="Open Sans"/>
                          <a:cs typeface="Open Sans"/>
                          <a:sym typeface="Open Sans"/>
                        </a:rPr>
                        <a:t>Frontend Website</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20%</a:t>
                      </a:r>
                      <a:endParaRPr sz="1800">
                        <a:latin typeface="Open Sans"/>
                        <a:ea typeface="Open Sans"/>
                        <a:cs typeface="Open Sans"/>
                        <a:sym typeface="Open Sans"/>
                      </a:endParaRPr>
                    </a:p>
                  </a:txBody>
                  <a:tcPr marT="63500" marB="63500" marR="63500" marL="63500"/>
                </a:tc>
                <a:tc>
                  <a:txBody>
                    <a:bodyPr/>
                    <a:lstStyle/>
                    <a:p>
                      <a:pPr indent="0" lvl="0" marL="0" rtl="0" algn="l">
                        <a:spcBef>
                          <a:spcPts val="0"/>
                        </a:spcBef>
                        <a:spcAft>
                          <a:spcPts val="0"/>
                        </a:spcAft>
                        <a:buNone/>
                      </a:pPr>
                      <a:r>
                        <a:rPr lang="en" sz="1800">
                          <a:latin typeface="Open Sans"/>
                          <a:ea typeface="Open Sans"/>
                          <a:cs typeface="Open Sans"/>
                          <a:sym typeface="Open Sans"/>
                        </a:rPr>
                        <a:t>Design user interface for requesting and managing keys.</a:t>
                      </a:r>
                      <a:endParaRPr sz="1800">
                        <a:latin typeface="Open Sans"/>
                        <a:ea typeface="Open Sans"/>
                        <a:cs typeface="Open Sans"/>
                        <a:sym typeface="Open Sans"/>
                      </a:endParaRPr>
                    </a:p>
                  </a:txBody>
                  <a:tcPr marT="63500" marB="63500" marR="63500" marL="6350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