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Economica"/>
      <p:regular r:id="rId15"/>
      <p:bold r:id="rId16"/>
      <p:italic r:id="rId17"/>
      <p:boldItalic r:id="rId18"/>
    </p:embeddedFont>
    <p:embeddedFont>
      <p:font typeface="Open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bold.fntdata"/><Relationship Id="rId11" Type="http://schemas.openxmlformats.org/officeDocument/2006/relationships/slide" Target="slides/slide6.xml"/><Relationship Id="rId22" Type="http://schemas.openxmlformats.org/officeDocument/2006/relationships/font" Target="fonts/OpenSans-boldItalic.fntdata"/><Relationship Id="rId10" Type="http://schemas.openxmlformats.org/officeDocument/2006/relationships/slide" Target="slides/slide5.xml"/><Relationship Id="rId21" Type="http://schemas.openxmlformats.org/officeDocument/2006/relationships/font" Target="fonts/OpenSans-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Economica-regular.fntdata"/><Relationship Id="rId14" Type="http://schemas.openxmlformats.org/officeDocument/2006/relationships/slide" Target="slides/slide9.xml"/><Relationship Id="rId17" Type="http://schemas.openxmlformats.org/officeDocument/2006/relationships/font" Target="fonts/Economica-italic.fntdata"/><Relationship Id="rId16" Type="http://schemas.openxmlformats.org/officeDocument/2006/relationships/font" Target="fonts/Economica-bold.fntdata"/><Relationship Id="rId5" Type="http://schemas.openxmlformats.org/officeDocument/2006/relationships/notesMaster" Target="notesMasters/notesMaster1.xml"/><Relationship Id="rId19" Type="http://schemas.openxmlformats.org/officeDocument/2006/relationships/font" Target="fonts/OpenSans-regular.fntdata"/><Relationship Id="rId6" Type="http://schemas.openxmlformats.org/officeDocument/2006/relationships/slide" Target="slides/slide1.xml"/><Relationship Id="rId18" Type="http://schemas.openxmlformats.org/officeDocument/2006/relationships/font" Target="fonts/Economica-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bb3881e90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bb3881e90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bb3881e90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bb3881e90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bb3881e904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bb3881e904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bb3881e904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bb3881e904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bb3881e904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bb3881e904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bb3881e904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bb3881e904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bb3881e904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bb3881e904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bb3881e904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bb3881e904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290850" y="382950"/>
            <a:ext cx="8520600" cy="2188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Project Ragnarok: </a:t>
            </a:r>
            <a:endParaRPr/>
          </a:p>
          <a:p>
            <a:pPr indent="0" lvl="0" marL="0" rtl="0" algn="ctr">
              <a:spcBef>
                <a:spcPts val="0"/>
              </a:spcBef>
              <a:spcAft>
                <a:spcPts val="0"/>
              </a:spcAft>
              <a:buNone/>
            </a:pPr>
            <a:r>
              <a:rPr lang="en"/>
              <a:t>Post-Quantum Cybersecurity with </a:t>
            </a:r>
            <a:r>
              <a:rPr lang="en"/>
              <a:t>Lightning</a:t>
            </a:r>
            <a:r>
              <a:rPr lang="en"/>
              <a:t> data</a:t>
            </a:r>
            <a:endParaRPr/>
          </a:p>
        </p:txBody>
      </p:sp>
      <p:sp>
        <p:nvSpPr>
          <p:cNvPr id="63" name="Google Shape;63;p13"/>
          <p:cNvSpPr txBox="1"/>
          <p:nvPr>
            <p:ph idx="1" type="subTitle"/>
          </p:nvPr>
        </p:nvSpPr>
        <p:spPr>
          <a:xfrm>
            <a:off x="664625" y="2730675"/>
            <a:ext cx="7484100" cy="1380600"/>
          </a:xfrm>
          <a:prstGeom prst="rect">
            <a:avLst/>
          </a:prstGeom>
        </p:spPr>
        <p:txBody>
          <a:bodyPr anchorCtr="0" anchor="t" bIns="91425" lIns="91425" spcFirstLastPara="1" rIns="91425" wrap="square" tIns="91425">
            <a:normAutofit/>
          </a:bodyPr>
          <a:lstStyle/>
          <a:p>
            <a:pPr indent="0" lvl="0" marL="0" rtl="0" algn="ctr">
              <a:lnSpc>
                <a:spcPct val="200000"/>
              </a:lnSpc>
              <a:spcBef>
                <a:spcPts val="0"/>
              </a:spcBef>
              <a:spcAft>
                <a:spcPts val="0"/>
              </a:spcAft>
              <a:buSzPts val="935"/>
              <a:buNone/>
            </a:pPr>
            <a:r>
              <a:rPr lang="en" sz="2080"/>
              <a:t>Team Members: Joanna Zhang, Gianni Bubb</a:t>
            </a:r>
            <a:r>
              <a:rPr lang="en" sz="2080"/>
              <a:t>, </a:t>
            </a:r>
            <a:r>
              <a:rPr lang="en" sz="2080"/>
              <a:t>Aidan Nelappana</a:t>
            </a:r>
            <a:endParaRPr sz="2080"/>
          </a:p>
          <a:p>
            <a:pPr indent="0" lvl="0" marL="0" rtl="0" algn="ctr">
              <a:lnSpc>
                <a:spcPct val="200000"/>
              </a:lnSpc>
              <a:spcBef>
                <a:spcPts val="0"/>
              </a:spcBef>
              <a:spcAft>
                <a:spcPts val="0"/>
              </a:spcAft>
              <a:buSzPts val="935"/>
              <a:buNone/>
            </a:pPr>
            <a:r>
              <a:rPr lang="en" sz="2080"/>
              <a:t>Faculty Advisor and Client: Dr. Bhattacharyya</a:t>
            </a:r>
            <a:endParaRPr sz="208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Goal and Motivation</a:t>
            </a:r>
            <a:endParaRPr/>
          </a:p>
        </p:txBody>
      </p:sp>
      <p:sp>
        <p:nvSpPr>
          <p:cNvPr id="69" name="Google Shape;69;p1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23850" lvl="0" marL="457200" rtl="0" algn="l">
              <a:spcBef>
                <a:spcPts val="1200"/>
              </a:spcBef>
              <a:spcAft>
                <a:spcPts val="0"/>
              </a:spcAft>
              <a:buClr>
                <a:schemeClr val="dk1"/>
              </a:buClr>
              <a:buSzPts val="1500"/>
              <a:buChar char="●"/>
            </a:pPr>
            <a:r>
              <a:rPr lang="en" sz="1500">
                <a:solidFill>
                  <a:schemeClr val="dk1"/>
                </a:solidFill>
              </a:rPr>
              <a:t>Extend </a:t>
            </a:r>
            <a:r>
              <a:rPr b="1" lang="en" sz="1500">
                <a:solidFill>
                  <a:schemeClr val="dk1"/>
                </a:solidFill>
              </a:rPr>
              <a:t>Project Thor</a:t>
            </a:r>
            <a:r>
              <a:rPr lang="en" sz="1500">
                <a:solidFill>
                  <a:schemeClr val="dk1"/>
                </a:solidFill>
              </a:rPr>
              <a:t> (lightning-based randomness)</a:t>
            </a:r>
            <a:br>
              <a:rPr lang="en" sz="1500">
                <a:solidFill>
                  <a:schemeClr val="dk1"/>
                </a:solidFill>
              </a:rPr>
            </a:b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Address weaknesses in pseudo-random number generation</a:t>
            </a:r>
            <a:br>
              <a:rPr lang="en" sz="1500">
                <a:solidFill>
                  <a:schemeClr val="dk1"/>
                </a:solidFill>
              </a:rPr>
            </a:b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Use natural lightning data for higher entropy</a:t>
            </a:r>
            <a:br>
              <a:rPr lang="en" sz="1500">
                <a:solidFill>
                  <a:schemeClr val="dk1"/>
                </a:solidFill>
              </a:rPr>
            </a:b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Prepare cryptography for the </a:t>
            </a:r>
            <a:r>
              <a:rPr b="1" lang="en" sz="1500">
                <a:solidFill>
                  <a:schemeClr val="dk1"/>
                </a:solidFill>
              </a:rPr>
              <a:t>post-quantum era</a:t>
            </a:r>
            <a:br>
              <a:rPr b="1" lang="en" sz="1500">
                <a:solidFill>
                  <a:schemeClr val="dk1"/>
                </a:solidFill>
              </a:rPr>
            </a:br>
            <a:endParaRPr b="1"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Protect modern systems from quantum-assisted attacks</a:t>
            </a:r>
            <a:br>
              <a:rPr lang="en" sz="1500">
                <a:solidFill>
                  <a:schemeClr val="dk1"/>
                </a:solidFill>
              </a:rPr>
            </a:br>
            <a:endParaRPr sz="1500">
              <a:solidFill>
                <a:schemeClr val="dk1"/>
              </a:solidFill>
            </a:endParaRPr>
          </a:p>
          <a:p>
            <a:pPr indent="0" lvl="0" marL="0" rtl="0" algn="l">
              <a:spcBef>
                <a:spcPts val="1200"/>
              </a:spcBef>
              <a:spcAft>
                <a:spcPts val="1200"/>
              </a:spcAft>
              <a:buNone/>
            </a:pPr>
            <a:r>
              <a:t/>
            </a:r>
            <a:endParaRPr sz="15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Features</a:t>
            </a:r>
            <a:endParaRPr/>
          </a:p>
        </p:txBody>
      </p:sp>
      <p:sp>
        <p:nvSpPr>
          <p:cNvPr id="75" name="Google Shape;75;p15"/>
          <p:cNvSpPr txBox="1"/>
          <p:nvPr>
            <p:ph idx="1" type="body"/>
          </p:nvPr>
        </p:nvSpPr>
        <p:spPr>
          <a:xfrm>
            <a:off x="82650" y="1147225"/>
            <a:ext cx="8978700" cy="3948000"/>
          </a:xfrm>
          <a:prstGeom prst="rect">
            <a:avLst/>
          </a:prstGeom>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b="1" lang="en" sz="1100"/>
              <a:t>1. Post-Quantum-Resistant Encryption Algorithm</a:t>
            </a:r>
            <a:endParaRPr b="1" sz="1100"/>
          </a:p>
          <a:p>
            <a:pPr indent="0" lvl="0" marL="457200" rtl="0" algn="l">
              <a:lnSpc>
                <a:spcPct val="150000"/>
              </a:lnSpc>
              <a:spcBef>
                <a:spcPts val="0"/>
              </a:spcBef>
              <a:spcAft>
                <a:spcPts val="0"/>
              </a:spcAft>
              <a:buNone/>
            </a:pPr>
            <a:r>
              <a:rPr lang="en" sz="1200"/>
              <a:t>The user will be able to rely on a secure lightning database that protects sensitive data from unauthorized access, tampering, and leakage. The user will benefit from enforced access controls, encryption, and regular security testing to ensure data integrity and confidentiality.</a:t>
            </a:r>
            <a:endParaRPr sz="1200"/>
          </a:p>
          <a:p>
            <a:pPr indent="0" lvl="0" marL="0" rtl="0" algn="l">
              <a:lnSpc>
                <a:spcPct val="150000"/>
              </a:lnSpc>
              <a:spcBef>
                <a:spcPts val="0"/>
              </a:spcBef>
              <a:spcAft>
                <a:spcPts val="0"/>
              </a:spcAft>
              <a:buNone/>
            </a:pPr>
            <a:r>
              <a:rPr b="1" lang="en" sz="1100"/>
              <a:t>2. Python API for Secure Random Number Acces</a:t>
            </a:r>
            <a:r>
              <a:rPr b="1" lang="en" sz="1100"/>
              <a:t>s</a:t>
            </a:r>
            <a:endParaRPr b="1" sz="1100"/>
          </a:p>
          <a:p>
            <a:pPr indent="0" lvl="0" marL="457200" rtl="0" algn="l">
              <a:lnSpc>
                <a:spcPct val="150000"/>
              </a:lnSpc>
              <a:spcBef>
                <a:spcPts val="0"/>
              </a:spcBef>
              <a:spcAft>
                <a:spcPts val="0"/>
              </a:spcAft>
              <a:buNone/>
            </a:pPr>
            <a:r>
              <a:rPr lang="en" sz="1200"/>
              <a:t>The user will be able to access random numbers through a python API. The previous project wanted to implement a better way to access their generated keys. The API will improve the ease of accessing and implementation of generated keys. The database will be updated continuously with new data.</a:t>
            </a:r>
            <a:endParaRPr sz="1200"/>
          </a:p>
          <a:p>
            <a:pPr indent="0" lvl="0" marL="0" rtl="0" algn="l">
              <a:lnSpc>
                <a:spcPct val="150000"/>
              </a:lnSpc>
              <a:spcBef>
                <a:spcPts val="0"/>
              </a:spcBef>
              <a:spcAft>
                <a:spcPts val="0"/>
              </a:spcAft>
              <a:buNone/>
            </a:pPr>
            <a:r>
              <a:rPr b="1" lang="en" sz="1100"/>
              <a:t>3. Non-Deterministic Key Generation via Lightning Data</a:t>
            </a:r>
            <a:endParaRPr b="1" sz="1100"/>
          </a:p>
          <a:p>
            <a:pPr indent="0" lvl="0" marL="457200" rtl="0" algn="l">
              <a:lnSpc>
                <a:spcPct val="150000"/>
              </a:lnSpc>
              <a:spcBef>
                <a:spcPts val="0"/>
              </a:spcBef>
              <a:spcAft>
                <a:spcPts val="0"/>
              </a:spcAft>
              <a:buNone/>
            </a:pPr>
            <a:r>
              <a:rPr lang="en" sz="1200"/>
              <a:t>The previous project implemented an elementary way of entropy maximization without any guaranteed theoretical backing. We want to improve upon the random number generation by using mathematical formulations to prove that these random numbers are truly random, and meet the NIST standards. This will ensure that the project will be of use to computer scientists and cryptography researchers.</a:t>
            </a:r>
            <a:endParaRPr sz="1200"/>
          </a:p>
          <a:p>
            <a:pPr indent="0" lvl="0" marL="0" rtl="0" algn="l">
              <a:lnSpc>
                <a:spcPct val="150000"/>
              </a:lnSpc>
              <a:spcBef>
                <a:spcPts val="0"/>
              </a:spcBef>
              <a:spcAft>
                <a:spcPts val="1200"/>
              </a:spcAft>
              <a:buNone/>
            </a:pPr>
            <a:r>
              <a:t/>
            </a:r>
            <a:endParaRPr sz="1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Novel Feature</a:t>
            </a:r>
            <a:endParaRPr/>
          </a:p>
        </p:txBody>
      </p:sp>
      <p:sp>
        <p:nvSpPr>
          <p:cNvPr id="81" name="Google Shape;81;p16"/>
          <p:cNvSpPr txBox="1"/>
          <p:nvPr>
            <p:ph idx="1" type="body"/>
          </p:nvPr>
        </p:nvSpPr>
        <p:spPr>
          <a:xfrm>
            <a:off x="311700" y="1471075"/>
            <a:ext cx="8520600" cy="3108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sz="1500"/>
              <a:t>Novel Feature 1: Lightning-Based Entropy Generation</a:t>
            </a:r>
            <a:endParaRPr b="1" sz="1500"/>
          </a:p>
          <a:p>
            <a:pPr indent="0" lvl="0" marL="457200" rtl="0" algn="l">
              <a:spcBef>
                <a:spcPts val="1200"/>
              </a:spcBef>
              <a:spcAft>
                <a:spcPts val="1200"/>
              </a:spcAft>
              <a:buNone/>
            </a:pPr>
            <a:r>
              <a:rPr lang="en" sz="1500"/>
              <a:t>This project introduces a novel cryptographic system that integrates real-world lightning data as a source of high-entropy randomness while incorporating post-quantum cryptographic principles. By combining natural, non-deterministic entropy with NIST-aligned post-quantum algorithms and mathematically validated randomness, the system goes beyond traditional cryptosystems and prepares secure encryption mechanisms for the emerging quantum computing era.</a:t>
            </a:r>
            <a:endParaRPr sz="15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Technical Challenges</a:t>
            </a:r>
            <a:endParaRPr/>
          </a:p>
        </p:txBody>
      </p:sp>
      <p:sp>
        <p:nvSpPr>
          <p:cNvPr id="87" name="Google Shape;87;p17"/>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Clr>
                <a:schemeClr val="dk1"/>
              </a:buClr>
              <a:buSzPts val="1800"/>
              <a:buAutoNum type="arabicPeriod"/>
            </a:pPr>
            <a:r>
              <a:rPr lang="en">
                <a:solidFill>
                  <a:schemeClr val="dk1"/>
                </a:solidFill>
              </a:rPr>
              <a:t>Understanding cryptographic system design</a:t>
            </a:r>
            <a:br>
              <a:rPr lang="en">
                <a:solidFill>
                  <a:schemeClr val="dk1"/>
                </a:solidFill>
              </a:rPr>
            </a:b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Learning post-quantum cryptography concepts</a:t>
            </a:r>
            <a:br>
              <a:rPr lang="en">
                <a:solidFill>
                  <a:schemeClr val="dk1"/>
                </a:solidFill>
              </a:rPr>
            </a:b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Measuring and maximizing entropy</a:t>
            </a:r>
            <a:br>
              <a:rPr lang="en">
                <a:solidFill>
                  <a:schemeClr val="dk1"/>
                </a:solidFill>
              </a:rPr>
            </a:b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Designing secure Python APIs</a:t>
            </a:r>
            <a:br>
              <a:rPr lang="en">
                <a:solidFill>
                  <a:schemeClr val="dk1"/>
                </a:solidFill>
              </a:rPr>
            </a:b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Securing databases against attacks</a:t>
            </a:r>
            <a:endParaRPr>
              <a:solidFill>
                <a:schemeClr val="dk1"/>
              </a:solidFill>
            </a:endParaRPr>
          </a:p>
          <a:p>
            <a:pPr indent="0" lvl="0" marL="0" rtl="0" algn="l">
              <a:spcBef>
                <a:spcPts val="1200"/>
              </a:spcBef>
              <a:spcAft>
                <a:spcPts val="1200"/>
              </a:spcAft>
              <a:buNone/>
            </a:pPr>
            <a:r>
              <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lnSpc>
                <a:spcPct val="150000"/>
              </a:lnSpc>
              <a:spcBef>
                <a:spcPts val="0"/>
              </a:spcBef>
              <a:spcAft>
                <a:spcPts val="0"/>
              </a:spcAft>
              <a:buNone/>
            </a:pPr>
            <a:r>
              <a:rPr lang="en"/>
              <a:t>Milestone 1</a:t>
            </a:r>
            <a:endParaRPr/>
          </a:p>
        </p:txBody>
      </p:sp>
      <p:sp>
        <p:nvSpPr>
          <p:cNvPr id="93" name="Google Shape;93;p1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Clr>
                <a:schemeClr val="dk1"/>
              </a:buClr>
              <a:buSzPts val="1800"/>
              <a:buChar char="●"/>
            </a:pPr>
            <a:r>
              <a:rPr lang="en">
                <a:solidFill>
                  <a:schemeClr val="dk1"/>
                </a:solidFill>
              </a:rPr>
              <a:t>Find and compare tools</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Project Thor’s implementation of AES encryption</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NIST Post-Quantum Cryptography</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Database Security</a:t>
            </a:r>
            <a:endParaRPr>
              <a:solidFill>
                <a:schemeClr val="dk1"/>
              </a:solidFill>
            </a:endParaRPr>
          </a:p>
          <a:p>
            <a:pPr indent="-342900" lvl="0" marL="457200" rtl="0" algn="l">
              <a:lnSpc>
                <a:spcPct val="150000"/>
              </a:lnSpc>
              <a:spcBef>
                <a:spcPts val="0"/>
              </a:spcBef>
              <a:spcAft>
                <a:spcPts val="0"/>
              </a:spcAft>
              <a:buClr>
                <a:schemeClr val="dk1"/>
              </a:buClr>
              <a:buSzPts val="1800"/>
              <a:buChar char="●"/>
            </a:pPr>
            <a:r>
              <a:rPr lang="en">
                <a:solidFill>
                  <a:schemeClr val="dk1"/>
                </a:solidFill>
              </a:rPr>
              <a:t>Demo</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Importing raw data to database</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Display data from database to user on web browser</a:t>
            </a:r>
            <a:endParaRPr>
              <a:solidFill>
                <a:schemeClr val="dk1"/>
              </a:solidFill>
            </a:endParaRPr>
          </a:p>
          <a:p>
            <a:pPr indent="-317500" lvl="1" marL="914400" rtl="0" algn="l">
              <a:lnSpc>
                <a:spcPct val="150000"/>
              </a:lnSpc>
              <a:spcBef>
                <a:spcPts val="0"/>
              </a:spcBef>
              <a:spcAft>
                <a:spcPts val="0"/>
              </a:spcAft>
              <a:buClr>
                <a:schemeClr val="dk1"/>
              </a:buClr>
              <a:buSzPts val="1400"/>
              <a:buChar char="○"/>
            </a:pPr>
            <a:r>
              <a:rPr lang="en">
                <a:solidFill>
                  <a:schemeClr val="dk1"/>
                </a:solidFill>
              </a:rPr>
              <a:t>Small presentation detailing the entropy found in the data</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Milestone 2</a:t>
            </a:r>
            <a:endParaRPr/>
          </a:p>
        </p:txBody>
      </p:sp>
      <p:sp>
        <p:nvSpPr>
          <p:cNvPr id="99" name="Google Shape;99;p19"/>
          <p:cNvSpPr txBox="1"/>
          <p:nvPr>
            <p:ph idx="1" type="body"/>
          </p:nvPr>
        </p:nvSpPr>
        <p:spPr>
          <a:xfrm>
            <a:off x="311700" y="1225225"/>
            <a:ext cx="8520600" cy="33540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Clr>
                <a:schemeClr val="dk1"/>
              </a:buClr>
              <a:buSzPts val="1800"/>
              <a:buChar char="●"/>
            </a:pPr>
            <a:r>
              <a:rPr lang="en">
                <a:solidFill>
                  <a:schemeClr val="dk1"/>
                </a:solidFill>
              </a:rPr>
              <a:t>Implement, test, demo</a:t>
            </a:r>
            <a:endParaRPr/>
          </a:p>
          <a:p>
            <a:pPr indent="-323850" lvl="1" marL="914400" rtl="0" algn="l">
              <a:lnSpc>
                <a:spcPct val="150000"/>
              </a:lnSpc>
              <a:spcBef>
                <a:spcPts val="0"/>
              </a:spcBef>
              <a:spcAft>
                <a:spcPts val="0"/>
              </a:spcAft>
              <a:buClr>
                <a:schemeClr val="dk1"/>
              </a:buClr>
              <a:buSzPts val="1500"/>
              <a:buChar char="○"/>
            </a:pPr>
            <a:r>
              <a:rPr lang="en" sz="1500">
                <a:solidFill>
                  <a:schemeClr val="dk1"/>
                </a:solidFill>
              </a:rPr>
              <a:t>Finalize mathematical foundations</a:t>
            </a:r>
            <a:endParaRPr sz="1500">
              <a:solidFill>
                <a:schemeClr val="dk1"/>
              </a:solidFill>
            </a:endParaRPr>
          </a:p>
          <a:p>
            <a:pPr indent="-323850" lvl="1" marL="914400" rtl="0" algn="l">
              <a:lnSpc>
                <a:spcPct val="150000"/>
              </a:lnSpc>
              <a:spcBef>
                <a:spcPts val="0"/>
              </a:spcBef>
              <a:spcAft>
                <a:spcPts val="0"/>
              </a:spcAft>
              <a:buClr>
                <a:schemeClr val="dk1"/>
              </a:buClr>
              <a:buSzPts val="1500"/>
              <a:buChar char="○"/>
            </a:pPr>
            <a:r>
              <a:rPr lang="en" sz="1500">
                <a:solidFill>
                  <a:schemeClr val="dk1"/>
                </a:solidFill>
              </a:rPr>
              <a:t>Implement basic Python API</a:t>
            </a:r>
            <a:endParaRPr sz="1500">
              <a:solidFill>
                <a:schemeClr val="dk1"/>
              </a:solidFill>
            </a:endParaRPr>
          </a:p>
          <a:p>
            <a:pPr indent="-323850" lvl="1" marL="914400" rtl="0" algn="l">
              <a:lnSpc>
                <a:spcPct val="150000"/>
              </a:lnSpc>
              <a:spcBef>
                <a:spcPts val="0"/>
              </a:spcBef>
              <a:spcAft>
                <a:spcPts val="0"/>
              </a:spcAft>
              <a:buClr>
                <a:schemeClr val="dk1"/>
              </a:buClr>
              <a:buSzPts val="1500"/>
              <a:buChar char="○"/>
            </a:pPr>
            <a:r>
              <a:rPr lang="en" sz="1500">
                <a:solidFill>
                  <a:schemeClr val="dk1"/>
                </a:solidFill>
              </a:rPr>
              <a:t>Implement post-quantum algorithms</a:t>
            </a:r>
            <a:endParaRPr sz="1500">
              <a:solidFill>
                <a:schemeClr val="dk1"/>
              </a:solidFill>
            </a:endParaRPr>
          </a:p>
          <a:p>
            <a:pPr indent="-323850" lvl="1" marL="914400" rtl="0" algn="l">
              <a:lnSpc>
                <a:spcPct val="150000"/>
              </a:lnSpc>
              <a:spcBef>
                <a:spcPts val="0"/>
              </a:spcBef>
              <a:spcAft>
                <a:spcPts val="0"/>
              </a:spcAft>
              <a:buClr>
                <a:schemeClr val="dk1"/>
              </a:buClr>
              <a:buSzPts val="1500"/>
              <a:buChar char="○"/>
            </a:pPr>
            <a:r>
              <a:rPr lang="en" sz="1500"/>
              <a:t>E</a:t>
            </a:r>
            <a:r>
              <a:rPr lang="en" sz="1500">
                <a:solidFill>
                  <a:schemeClr val="dk1"/>
                </a:solidFill>
              </a:rPr>
              <a:t>ntropy maximization testing</a:t>
            </a:r>
            <a:endParaRPr sz="1500"/>
          </a:p>
          <a:p>
            <a:pPr indent="-323850" lvl="1" marL="914400" rtl="0" algn="l">
              <a:lnSpc>
                <a:spcPct val="150000"/>
              </a:lnSpc>
              <a:spcBef>
                <a:spcPts val="0"/>
              </a:spcBef>
              <a:spcAft>
                <a:spcPts val="0"/>
              </a:spcAft>
              <a:buClr>
                <a:schemeClr val="dk1"/>
              </a:buClr>
              <a:buSzPts val="1500"/>
              <a:buChar char="○"/>
            </a:pPr>
            <a:r>
              <a:rPr lang="en" sz="1500">
                <a:solidFill>
                  <a:schemeClr val="dk1"/>
                </a:solidFill>
              </a:rPr>
              <a:t>Database security remediation</a:t>
            </a:r>
            <a:br>
              <a:rPr lang="en" sz="1500">
                <a:solidFill>
                  <a:schemeClr val="dk1"/>
                </a:solidFill>
              </a:rPr>
            </a:br>
            <a:endParaRPr sz="1500">
              <a:solidFill>
                <a:schemeClr val="dk1"/>
              </a:solidFill>
            </a:endParaRPr>
          </a:p>
          <a:p>
            <a:pPr indent="0" lvl="0" marL="0" rtl="0" algn="l">
              <a:lnSpc>
                <a:spcPct val="150000"/>
              </a:lnSpc>
              <a:spcBef>
                <a:spcPts val="1200"/>
              </a:spcBef>
              <a:spcAft>
                <a:spcPts val="1200"/>
              </a:spcAft>
              <a:buNone/>
            </a:pPr>
            <a:r>
              <a:t/>
            </a:r>
            <a:endParaRPr sz="15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Milestone 3</a:t>
            </a:r>
            <a:endParaRPr/>
          </a:p>
        </p:txBody>
      </p:sp>
      <p:sp>
        <p:nvSpPr>
          <p:cNvPr id="105" name="Google Shape;105;p20"/>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Implement, test, demo</a:t>
            </a:r>
            <a:endParaRPr>
              <a:solidFill>
                <a:schemeClr val="dk1"/>
              </a:solidFill>
            </a:endParaRPr>
          </a:p>
          <a:p>
            <a:pPr indent="-323850" lvl="1" marL="914400" rtl="0" algn="l">
              <a:spcBef>
                <a:spcPts val="0"/>
              </a:spcBef>
              <a:spcAft>
                <a:spcPts val="0"/>
              </a:spcAft>
              <a:buClr>
                <a:schemeClr val="dk1"/>
              </a:buClr>
              <a:buSzPts val="1500"/>
              <a:buChar char="○"/>
            </a:pPr>
            <a:r>
              <a:rPr lang="en" sz="1500">
                <a:solidFill>
                  <a:schemeClr val="dk1"/>
                </a:solidFill>
              </a:rPr>
              <a:t>Database security </a:t>
            </a:r>
            <a:r>
              <a:rPr lang="en" sz="1500"/>
              <a:t>verification</a:t>
            </a:r>
            <a:br>
              <a:rPr lang="en" sz="1500">
                <a:solidFill>
                  <a:schemeClr val="dk1"/>
                </a:solidFill>
              </a:rPr>
            </a:br>
            <a:endParaRPr sz="1500">
              <a:solidFill>
                <a:schemeClr val="dk1"/>
              </a:solidFill>
            </a:endParaRPr>
          </a:p>
          <a:p>
            <a:pPr indent="-323850" lvl="1" marL="914400" rtl="0" algn="l">
              <a:spcBef>
                <a:spcPts val="0"/>
              </a:spcBef>
              <a:spcAft>
                <a:spcPts val="0"/>
              </a:spcAft>
              <a:buClr>
                <a:schemeClr val="dk1"/>
              </a:buClr>
              <a:buSzPts val="1500"/>
              <a:buChar char="○"/>
            </a:pPr>
            <a:r>
              <a:rPr lang="en" sz="1500">
                <a:solidFill>
                  <a:schemeClr val="dk1"/>
                </a:solidFill>
              </a:rPr>
              <a:t>Verification of fixes</a:t>
            </a:r>
            <a:br>
              <a:rPr lang="en" sz="1500">
                <a:solidFill>
                  <a:schemeClr val="dk1"/>
                </a:solidFill>
              </a:rPr>
            </a:br>
            <a:endParaRPr sz="1500">
              <a:solidFill>
                <a:schemeClr val="dk1"/>
              </a:solidFill>
            </a:endParaRPr>
          </a:p>
          <a:p>
            <a:pPr indent="-323850" lvl="1" marL="914400" rtl="0" algn="l">
              <a:spcBef>
                <a:spcPts val="0"/>
              </a:spcBef>
              <a:spcAft>
                <a:spcPts val="0"/>
              </a:spcAft>
              <a:buClr>
                <a:schemeClr val="dk1"/>
              </a:buClr>
              <a:buSzPts val="1500"/>
              <a:buChar char="○"/>
            </a:pPr>
            <a:r>
              <a:rPr lang="en" sz="1500">
                <a:solidFill>
                  <a:schemeClr val="dk1"/>
                </a:solidFill>
              </a:rPr>
              <a:t>Guarantee randomness meets </a:t>
            </a:r>
            <a:r>
              <a:rPr b="1" lang="en" sz="1500">
                <a:solidFill>
                  <a:schemeClr val="dk1"/>
                </a:solidFill>
              </a:rPr>
              <a:t>NIST standards</a:t>
            </a:r>
            <a:endParaRPr b="1" sz="1500">
              <a:solidFill>
                <a:schemeClr val="dk1"/>
              </a:solidFill>
            </a:endParaRPr>
          </a:p>
          <a:p>
            <a:pPr indent="0" lvl="0" marL="0" rtl="0" algn="l">
              <a:spcBef>
                <a:spcPts val="1200"/>
              </a:spcBef>
              <a:spcAft>
                <a:spcPts val="1200"/>
              </a:spcAft>
              <a:buNone/>
            </a:pPr>
            <a:r>
              <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2285400"/>
            <a:ext cx="8520600" cy="5727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Thank you for your attention.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